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Default Extension="emf" ContentType="image/x-emf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9" r:id="rId3"/>
  </p:sldMasterIdLst>
  <p:notesMasterIdLst>
    <p:notesMasterId r:id="rId28"/>
  </p:notesMasterIdLst>
  <p:handoutMasterIdLst>
    <p:handoutMasterId r:id="rId29"/>
  </p:handoutMasterIdLst>
  <p:sldIdLst>
    <p:sldId id="256" r:id="rId4"/>
    <p:sldId id="258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61" r:id="rId21"/>
    <p:sldId id="262" r:id="rId22"/>
    <p:sldId id="263" r:id="rId23"/>
    <p:sldId id="264" r:id="rId24"/>
    <p:sldId id="265" r:id="rId25"/>
    <p:sldId id="257" r:id="rId26"/>
    <p:sldId id="266" r:id="rId27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5A9B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unkle Formatvorlage 1 - Akz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06799F8-075E-4A3A-A7F6-7FBC6576F1A4}" styleName="Designformatvorlage 2 - Akz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50" autoAdjust="0"/>
  </p:normalViewPr>
  <p:slideViewPr>
    <p:cSldViewPr snapToGrid="0" snapToObjects="1">
      <p:cViewPr>
        <p:scale>
          <a:sx n="93" d="100"/>
          <a:sy n="93" d="100"/>
        </p:scale>
        <p:origin x="-1314" y="-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6" d="100"/>
          <a:sy n="106" d="100"/>
        </p:scale>
        <p:origin x="-4080" y="-112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13250-C537-B448-BED9-AF61DCF088B2}" type="datetimeFigureOut">
              <a:rPr lang="de-DE" smtClean="0"/>
              <a:pPr/>
              <a:t>29.11.2015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4A695-7498-A74F-BC00-EA565901E75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0557081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8C751-7494-BF40-8574-213D7890D13D}" type="datetimeFigureOut">
              <a:rPr lang="de-DE" smtClean="0"/>
              <a:pPr/>
              <a:t>29.11.2015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48DAB-2417-E040-ADE8-0DE3F02E62F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5024711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A48DAB-2417-E040-ADE8-0DE3F02E62F1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305582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7196477" y="4130561"/>
            <a:ext cx="787061" cy="37623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00000"/>
              </a:lnSpc>
              <a:buFontTx/>
              <a:buNone/>
              <a:defRPr sz="1400">
                <a:solidFill>
                  <a:srgbClr val="005A9B"/>
                </a:solidFill>
                <a:latin typeface="Arial"/>
              </a:defRPr>
            </a:lvl1pPr>
          </a:lstStyle>
          <a:p>
            <a:fld id="{4DAB4EE1-6072-2F44-92CB-9F66911368CD}" type="datetimeFigureOut">
              <a:rPr lang="de-DE" smtClean="0"/>
              <a:pPr/>
              <a:t>20.08.13</a:t>
            </a:fld>
            <a:endParaRPr lang="de-DE" dirty="0"/>
          </a:p>
        </p:txBody>
      </p:sp>
      <p:sp>
        <p:nvSpPr>
          <p:cNvPr id="16" name="Textplatzhalt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2527200" y="4139505"/>
            <a:ext cx="4535119" cy="3672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00000"/>
              </a:lnSpc>
              <a:buFontTx/>
              <a:buNone/>
              <a:defRPr sz="1400">
                <a:solidFill>
                  <a:srgbClr val="005A9B"/>
                </a:solidFill>
                <a:latin typeface="Arial"/>
              </a:defRPr>
            </a:lvl1pPr>
          </a:lstStyle>
          <a:p>
            <a:r>
              <a:rPr lang="de-DE" dirty="0" smtClean="0"/>
              <a:t>Autorenname	</a:t>
            </a:r>
            <a:endParaRPr lang="de-DE" dirty="0"/>
          </a:p>
        </p:txBody>
      </p:sp>
      <p:sp>
        <p:nvSpPr>
          <p:cNvPr id="19" name="Textplatzhalt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2528570" y="3280855"/>
            <a:ext cx="5454698" cy="59200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00000"/>
              </a:lnSpc>
              <a:buFontTx/>
              <a:buNone/>
              <a:defRPr sz="2400" b="0" i="1" baseline="0">
                <a:solidFill>
                  <a:srgbClr val="005A9B"/>
                </a:solidFill>
                <a:latin typeface="Arial"/>
              </a:defRPr>
            </a:lvl1pPr>
          </a:lstStyle>
          <a:p>
            <a:r>
              <a:rPr lang="de-DE" dirty="0" smtClean="0"/>
              <a:t>Masteruntertitelformat bearbeiten</a:t>
            </a:r>
            <a:endParaRPr lang="de-DE" dirty="0"/>
          </a:p>
        </p:txBody>
      </p:sp>
      <p:sp>
        <p:nvSpPr>
          <p:cNvPr id="13" name="Titelplatzhalter 16"/>
          <p:cNvSpPr>
            <a:spLocks noGrp="1"/>
          </p:cNvSpPr>
          <p:nvPr>
            <p:ph type="title"/>
          </p:nvPr>
        </p:nvSpPr>
        <p:spPr>
          <a:xfrm>
            <a:off x="2527200" y="2296800"/>
            <a:ext cx="5454000" cy="8604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585405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Aufz.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474026" y="1770960"/>
            <a:ext cx="4051577" cy="1609966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200" b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 smtClean="0"/>
          </a:p>
        </p:txBody>
      </p:sp>
      <p:sp>
        <p:nvSpPr>
          <p:cNvPr id="14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4731313" y="1771651"/>
            <a:ext cx="4035601" cy="446850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23" name="Textplatzhalter 15"/>
          <p:cNvSpPr>
            <a:spLocks noGrp="1"/>
          </p:cNvSpPr>
          <p:nvPr>
            <p:ph type="body" sz="quarter" idx="20"/>
          </p:nvPr>
        </p:nvSpPr>
        <p:spPr>
          <a:xfrm>
            <a:off x="474663" y="3541921"/>
            <a:ext cx="4050940" cy="2969489"/>
          </a:xfrm>
          <a:prstGeom prst="rect">
            <a:avLst/>
          </a:prstGeom>
        </p:spPr>
        <p:txBody>
          <a:bodyPr vert="horz" lIns="0" tIns="0" rIns="0" bIns="0"/>
          <a:lstStyle>
            <a:lvl1pPr marL="0" indent="360000">
              <a:lnSpc>
                <a:spcPct val="150000"/>
              </a:lnSpc>
              <a:spcBef>
                <a:spcPts val="0"/>
              </a:spcBef>
              <a:defRPr sz="16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16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16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16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1600" kern="0"/>
            </a:lvl5pPr>
          </a:lstStyle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6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5" name="Textplatzhalt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4731314" y="6398644"/>
            <a:ext cx="4035601" cy="112766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 dirty="0" smtClean="0"/>
              <a:t>Bildunterschrift</a:t>
            </a:r>
            <a:endParaRPr lang="de-DE" dirty="0"/>
          </a:p>
        </p:txBody>
      </p:sp>
      <p:sp>
        <p:nvSpPr>
          <p:cNvPr id="16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521555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3B6C126-8388-B04C-8D54-73E776D0FA30}" type="datetimeFigureOut">
              <a:rPr lang="de-DE"/>
              <a:pPr/>
              <a:t>29.11.2015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8F08C7-EEA1-D54F-B803-ED3280BF054A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48014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9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7329639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474025" y="1770959"/>
            <a:ext cx="8298000" cy="47404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800" b="0" kern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 smtClean="0"/>
          </a:p>
        </p:txBody>
      </p:sp>
      <p:sp>
        <p:nvSpPr>
          <p:cNvPr id="9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024382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5"/>
          <p:cNvSpPr>
            <a:spLocks noGrp="1"/>
          </p:cNvSpPr>
          <p:nvPr>
            <p:ph type="body" sz="quarter" idx="19"/>
          </p:nvPr>
        </p:nvSpPr>
        <p:spPr>
          <a:xfrm>
            <a:off x="474663" y="1766888"/>
            <a:ext cx="8297862" cy="4741200"/>
          </a:xfrm>
          <a:prstGeom prst="rect">
            <a:avLst/>
          </a:prstGeom>
        </p:spPr>
        <p:txBody>
          <a:bodyPr vert="horz" lIns="0" tIns="0" rIns="0" bIns="0"/>
          <a:lstStyle>
            <a:lvl1pPr marL="0" indent="360000">
              <a:lnSpc>
                <a:spcPct val="150000"/>
              </a:lnSpc>
              <a:spcBef>
                <a:spcPts val="0"/>
              </a:spcBef>
              <a:defRPr sz="26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26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26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26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2600" kern="0"/>
            </a:lvl5pPr>
          </a:lstStyle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4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0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709638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475200" y="1767840"/>
            <a:ext cx="8291713" cy="4741200"/>
          </a:xfrm>
          <a:prstGeom prst="rect">
            <a:avLst/>
          </a:prstGeom>
        </p:spPr>
        <p:txBody>
          <a:bodyPr vert="horz" tIns="0" rIns="0" bIns="0"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13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7821584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2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4731313" y="1771651"/>
            <a:ext cx="4035601" cy="4385309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16" name="Textplatzhalt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4731314" y="6286883"/>
            <a:ext cx="4035601" cy="229041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 dirty="0" smtClean="0"/>
              <a:t>Bildunterschrift</a:t>
            </a:r>
            <a:endParaRPr lang="de-DE" dirty="0"/>
          </a:p>
        </p:txBody>
      </p:sp>
      <p:sp>
        <p:nvSpPr>
          <p:cNvPr id="17" name="Bildplatzhalter 13"/>
          <p:cNvSpPr>
            <a:spLocks noGrp="1"/>
          </p:cNvSpPr>
          <p:nvPr>
            <p:ph type="pic" sz="quarter" idx="18"/>
          </p:nvPr>
        </p:nvSpPr>
        <p:spPr>
          <a:xfrm>
            <a:off x="474273" y="1771651"/>
            <a:ext cx="4035601" cy="4385309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19" name="Textplatzhalter 16"/>
          <p:cNvSpPr>
            <a:spLocks noGrp="1"/>
          </p:cNvSpPr>
          <p:nvPr>
            <p:ph type="body" sz="quarter" idx="19" hasCustomPrompt="1"/>
          </p:nvPr>
        </p:nvSpPr>
        <p:spPr>
          <a:xfrm>
            <a:off x="474274" y="6286883"/>
            <a:ext cx="4035601" cy="229041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 dirty="0" smtClean="0"/>
              <a:t>Bildunterschrift</a:t>
            </a:r>
            <a:endParaRPr lang="de-DE" dirty="0"/>
          </a:p>
        </p:txBody>
      </p:sp>
      <p:sp>
        <p:nvSpPr>
          <p:cNvPr id="20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471352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474026" y="1770959"/>
            <a:ext cx="4051577" cy="47404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800" b="0" kern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 smtClean="0"/>
          </a:p>
        </p:txBody>
      </p:sp>
      <p:sp>
        <p:nvSpPr>
          <p:cNvPr id="14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4731313" y="1771651"/>
            <a:ext cx="4035601" cy="4385309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15" name="Textplatzhalt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4731314" y="6286883"/>
            <a:ext cx="4035601" cy="229041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 dirty="0" smtClean="0"/>
              <a:t>Bildunterschrift</a:t>
            </a:r>
            <a:endParaRPr lang="de-DE" dirty="0"/>
          </a:p>
        </p:txBody>
      </p:sp>
      <p:sp>
        <p:nvSpPr>
          <p:cNvPr id="17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6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3071683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.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4731313" y="1771651"/>
            <a:ext cx="4035601" cy="4385309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19" name="Textplatzhalt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4731314" y="6286883"/>
            <a:ext cx="4035601" cy="229041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 dirty="0" smtClean="0"/>
              <a:t>Bildunterschrift</a:t>
            </a:r>
            <a:endParaRPr lang="de-DE" dirty="0"/>
          </a:p>
        </p:txBody>
      </p:sp>
      <p:sp>
        <p:nvSpPr>
          <p:cNvPr id="23" name="Textplatzhalter 15"/>
          <p:cNvSpPr>
            <a:spLocks noGrp="1"/>
          </p:cNvSpPr>
          <p:nvPr>
            <p:ph type="body" sz="quarter" idx="20"/>
          </p:nvPr>
        </p:nvSpPr>
        <p:spPr>
          <a:xfrm>
            <a:off x="474663" y="1771651"/>
            <a:ext cx="4050940" cy="4739759"/>
          </a:xfrm>
          <a:prstGeom prst="rect">
            <a:avLst/>
          </a:prstGeom>
        </p:spPr>
        <p:txBody>
          <a:bodyPr vert="horz" lIns="0" tIns="0" rIns="0" bIns="0"/>
          <a:lstStyle>
            <a:lvl1pPr marL="0" indent="360000">
              <a:lnSpc>
                <a:spcPct val="150000"/>
              </a:lnSpc>
              <a:spcBef>
                <a:spcPts val="0"/>
              </a:spcBef>
              <a:defRPr sz="20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20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20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20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2000" kern="0"/>
            </a:lvl5pPr>
          </a:lstStyle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4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4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717654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9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404487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474025" y="1770959"/>
            <a:ext cx="8298000" cy="47404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200" b="0" kern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 smtClean="0"/>
          </a:p>
        </p:txBody>
      </p:sp>
      <p:sp>
        <p:nvSpPr>
          <p:cNvPr id="15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8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815708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474025" y="1770960"/>
            <a:ext cx="8298000" cy="1064366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200" b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 smtClean="0"/>
          </a:p>
        </p:txBody>
      </p:sp>
      <p:sp>
        <p:nvSpPr>
          <p:cNvPr id="20" name="Textplatzhalter 15"/>
          <p:cNvSpPr>
            <a:spLocks noGrp="1"/>
          </p:cNvSpPr>
          <p:nvPr>
            <p:ph type="body" sz="quarter" idx="19"/>
          </p:nvPr>
        </p:nvSpPr>
        <p:spPr>
          <a:xfrm>
            <a:off x="474663" y="2978941"/>
            <a:ext cx="8297862" cy="3528000"/>
          </a:xfrm>
          <a:prstGeom prst="rect">
            <a:avLst/>
          </a:prstGeom>
        </p:spPr>
        <p:txBody>
          <a:bodyPr vert="horz" lIns="0" tIns="0" rIns="0" bIns="0"/>
          <a:lstStyle>
            <a:lvl1pPr marL="0" indent="360000">
              <a:lnSpc>
                <a:spcPct val="150000"/>
              </a:lnSpc>
              <a:spcBef>
                <a:spcPts val="0"/>
              </a:spcBef>
              <a:defRPr sz="16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16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16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16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1600" kern="0"/>
            </a:lvl5pPr>
          </a:lstStyle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5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4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84932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platzhalter 15"/>
          <p:cNvSpPr>
            <a:spLocks noGrp="1"/>
          </p:cNvSpPr>
          <p:nvPr>
            <p:ph type="body" sz="quarter" idx="19"/>
          </p:nvPr>
        </p:nvSpPr>
        <p:spPr>
          <a:xfrm>
            <a:off x="474663" y="1766888"/>
            <a:ext cx="8297862" cy="4741200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0" indent="360000">
              <a:lnSpc>
                <a:spcPct val="150000"/>
              </a:lnSpc>
              <a:spcBef>
                <a:spcPts val="0"/>
              </a:spcBef>
              <a:defRPr sz="18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18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18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18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1800" kern="0"/>
            </a:lvl5pPr>
          </a:lstStyle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0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3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931607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475200" y="1767840"/>
            <a:ext cx="8291713" cy="4741200"/>
          </a:xfrm>
          <a:prstGeom prst="rect">
            <a:avLst/>
          </a:prstGeom>
        </p:spPr>
        <p:txBody>
          <a:bodyPr vert="horz" tIns="0" rIns="0" bIns="0"/>
          <a:lstStyle>
            <a:lvl1pPr marL="0" indent="0">
              <a:buFontTx/>
              <a:buNone/>
              <a:defRPr/>
            </a:lvl1pPr>
          </a:lstStyle>
          <a:p>
            <a:endParaRPr lang="de-DE" dirty="0"/>
          </a:p>
        </p:txBody>
      </p:sp>
      <p:sp>
        <p:nvSpPr>
          <p:cNvPr id="14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7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870191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474026" y="1770959"/>
            <a:ext cx="4051577" cy="47404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200" b="0" kern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 smtClean="0"/>
          </a:p>
        </p:txBody>
      </p:sp>
      <p:sp>
        <p:nvSpPr>
          <p:cNvPr id="14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4731313" y="1771651"/>
            <a:ext cx="4035601" cy="446850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15" name="Textplatzhalt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4731314" y="6398644"/>
            <a:ext cx="4035601" cy="112766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 dirty="0" smtClean="0"/>
              <a:t>Bildunterschrift</a:t>
            </a:r>
            <a:endParaRPr lang="de-DE" dirty="0"/>
          </a:p>
        </p:txBody>
      </p:sp>
      <p:sp>
        <p:nvSpPr>
          <p:cNvPr id="18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7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88724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4731313" y="1771651"/>
            <a:ext cx="4035601" cy="446850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15" name="Textplatzhalt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4731314" y="6398644"/>
            <a:ext cx="4035601" cy="112766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 dirty="0" smtClean="0"/>
              <a:t>Bildunterschrift</a:t>
            </a:r>
            <a:endParaRPr lang="de-DE" dirty="0"/>
          </a:p>
        </p:txBody>
      </p:sp>
      <p:sp>
        <p:nvSpPr>
          <p:cNvPr id="18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0" name="Bildplatzhalter 13"/>
          <p:cNvSpPr>
            <a:spLocks noGrp="1"/>
          </p:cNvSpPr>
          <p:nvPr>
            <p:ph type="pic" sz="quarter" idx="18"/>
          </p:nvPr>
        </p:nvSpPr>
        <p:spPr>
          <a:xfrm>
            <a:off x="474273" y="1771651"/>
            <a:ext cx="4035601" cy="446850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11" name="Textplatzhalter 16"/>
          <p:cNvSpPr>
            <a:spLocks noGrp="1"/>
          </p:cNvSpPr>
          <p:nvPr>
            <p:ph type="body" sz="quarter" idx="19" hasCustomPrompt="1"/>
          </p:nvPr>
        </p:nvSpPr>
        <p:spPr>
          <a:xfrm>
            <a:off x="474274" y="6398644"/>
            <a:ext cx="4035601" cy="112766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 dirty="0" smtClean="0"/>
              <a:t>Bildunterschrift</a:t>
            </a:r>
            <a:endParaRPr lang="de-DE" dirty="0"/>
          </a:p>
        </p:txBody>
      </p:sp>
      <p:sp>
        <p:nvSpPr>
          <p:cNvPr id="16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4284880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.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4731313" y="1771651"/>
            <a:ext cx="4035601" cy="446850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18" name="Textplatzhalter 15"/>
          <p:cNvSpPr>
            <a:spLocks noGrp="1"/>
          </p:cNvSpPr>
          <p:nvPr>
            <p:ph type="body" sz="quarter" idx="20"/>
          </p:nvPr>
        </p:nvSpPr>
        <p:spPr>
          <a:xfrm>
            <a:off x="474663" y="1771651"/>
            <a:ext cx="4050940" cy="4739759"/>
          </a:xfrm>
          <a:prstGeom prst="rect">
            <a:avLst/>
          </a:prstGeom>
        </p:spPr>
        <p:txBody>
          <a:bodyPr vert="horz" lIns="0" tIns="0" rIns="0" bIns="0"/>
          <a:lstStyle>
            <a:lvl1pPr marL="0" indent="360000">
              <a:lnSpc>
                <a:spcPct val="150000"/>
              </a:lnSpc>
              <a:spcBef>
                <a:spcPts val="0"/>
              </a:spcBef>
              <a:defRPr sz="16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16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16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16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1600" kern="0"/>
            </a:lvl5pPr>
          </a:lstStyle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9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5200" y="745067"/>
            <a:ext cx="7315200" cy="342054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Masteruntertitelformat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/>
          </a:p>
        </p:txBody>
      </p:sp>
      <p:sp>
        <p:nvSpPr>
          <p:cNvPr id="12" name="Textplatzhalt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4731314" y="6398644"/>
            <a:ext cx="4035601" cy="112766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 dirty="0" smtClean="0"/>
              <a:t>Bildunterschrift</a:t>
            </a:r>
            <a:endParaRPr lang="de-DE" dirty="0"/>
          </a:p>
        </p:txBody>
      </p:sp>
      <p:sp>
        <p:nvSpPr>
          <p:cNvPr id="15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638921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5.emf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image" Target="../media/image4.emf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5.emf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7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2" name="Bild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elplatzhalter 16"/>
          <p:cNvSpPr>
            <a:spLocks noGrp="1"/>
          </p:cNvSpPr>
          <p:nvPr>
            <p:ph type="title"/>
          </p:nvPr>
        </p:nvSpPr>
        <p:spPr>
          <a:xfrm>
            <a:off x="2527200" y="2296800"/>
            <a:ext cx="5454000" cy="8604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7" name="Textplatzhalter 17"/>
          <p:cNvSpPr>
            <a:spLocks noGrp="1"/>
          </p:cNvSpPr>
          <p:nvPr>
            <p:ph type="body" idx="1"/>
          </p:nvPr>
        </p:nvSpPr>
        <p:spPr>
          <a:xfrm>
            <a:off x="2527200" y="3251201"/>
            <a:ext cx="5454000" cy="325759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686625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dt="0"/>
  <p:txStyles>
    <p:titleStyle>
      <a:lvl1pPr algn="r" defTabSz="457200" rtl="0" eaLnBrk="1" latinLnBrk="0" hangingPunct="1">
        <a:lnSpc>
          <a:spcPts val="3000"/>
        </a:lnSpc>
        <a:spcBef>
          <a:spcPct val="0"/>
        </a:spcBef>
        <a:buNone/>
        <a:defRPr sz="3000" i="1" kern="1200">
          <a:solidFill>
            <a:srgbClr val="005A9B"/>
          </a:solidFill>
          <a:latin typeface="Arial"/>
          <a:ea typeface="+mj-ea"/>
          <a:cs typeface="Arial"/>
        </a:defRPr>
      </a:lvl1pPr>
    </p:titleStyle>
    <p:bodyStyle>
      <a:lvl1pPr marL="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5"/>
        </a:buBlip>
        <a:defRPr sz="1800" b="1" kern="0">
          <a:solidFill>
            <a:schemeClr val="tx1"/>
          </a:solidFill>
          <a:latin typeface="+mn-lt"/>
          <a:ea typeface="+mn-ea"/>
          <a:cs typeface="+mn-cs"/>
        </a:defRPr>
      </a:lvl1pPr>
      <a:lvl2pPr marL="36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5"/>
        </a:buBlip>
        <a:defRPr sz="1800" kern="0">
          <a:solidFill>
            <a:schemeClr val="tx1"/>
          </a:solidFill>
          <a:latin typeface="+mn-lt"/>
          <a:ea typeface="+mn-ea"/>
          <a:cs typeface="+mn-cs"/>
        </a:defRPr>
      </a:lvl2pPr>
      <a:lvl3pPr marL="72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5"/>
        </a:buBlip>
        <a:defRPr sz="1800" kern="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5"/>
        </a:buBlip>
        <a:defRPr sz="1800" kern="0">
          <a:solidFill>
            <a:schemeClr val="tx1"/>
          </a:solidFill>
          <a:latin typeface="+mn-lt"/>
          <a:ea typeface="+mn-ea"/>
          <a:cs typeface="+mn-cs"/>
        </a:defRPr>
      </a:lvl4pPr>
      <a:lvl5pPr marL="144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5"/>
        </a:buBlip>
        <a:defRPr sz="1800" ker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Fußzeilenplatzhalter 8"/>
          <p:cNvSpPr txBox="1">
            <a:spLocks/>
          </p:cNvSpPr>
          <p:nvPr/>
        </p:nvSpPr>
        <p:spPr>
          <a:xfrm>
            <a:off x="378432" y="6582965"/>
            <a:ext cx="822837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de-DE"/>
            </a:defPPr>
            <a:lvl1pPr marL="0" algn="l" defTabSz="457200" rtl="0" eaLnBrk="1" latinLnBrk="0" hangingPunct="1">
              <a:defRPr sz="800" kern="1200">
                <a:solidFill>
                  <a:srgbClr val="005A9B"/>
                </a:solidFill>
                <a:latin typeface="Arial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17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idx="1"/>
          </p:nvPr>
        </p:nvSpPr>
        <p:spPr>
          <a:xfrm>
            <a:off x="475200" y="1767599"/>
            <a:ext cx="8298000" cy="4741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0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475200" y="6627685"/>
            <a:ext cx="33324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 smtClean="0">
                <a:latin typeface="Arial"/>
              </a:rPr>
              <a:t>Fußzeile auf Masterfolie eingeben</a:t>
            </a:r>
          </a:p>
          <a:p>
            <a:endParaRPr lang="de-DE" sz="8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16808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1" r:id="rId2"/>
    <p:sldLayoutId id="2147483663" r:id="rId3"/>
    <p:sldLayoutId id="2147483667" r:id="rId4"/>
    <p:sldLayoutId id="2147483665" r:id="rId5"/>
    <p:sldLayoutId id="2147483662" r:id="rId6"/>
    <p:sldLayoutId id="2147483678" r:id="rId7"/>
    <p:sldLayoutId id="2147483677" r:id="rId8"/>
    <p:sldLayoutId id="2147483664" r:id="rId9"/>
    <p:sldLayoutId id="2147483680" r:id="rId10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200" b="0" i="1" ker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3"/>
        </a:buBlip>
        <a:defRPr sz="1800" b="1" kern="0">
          <a:solidFill>
            <a:schemeClr val="tx1"/>
          </a:solidFill>
          <a:latin typeface="+mn-lt"/>
          <a:ea typeface="+mn-ea"/>
          <a:cs typeface="+mn-cs"/>
        </a:defRPr>
      </a:lvl1pPr>
      <a:lvl2pPr marL="36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3"/>
        </a:buBlip>
        <a:defRPr sz="1800" kern="0">
          <a:solidFill>
            <a:schemeClr val="tx1"/>
          </a:solidFill>
          <a:latin typeface="+mn-lt"/>
          <a:ea typeface="+mn-ea"/>
          <a:cs typeface="+mn-cs"/>
        </a:defRPr>
      </a:lvl2pPr>
      <a:lvl3pPr marL="72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3"/>
        </a:buBlip>
        <a:defRPr sz="1800" kern="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3"/>
        </a:buBlip>
        <a:defRPr sz="1800" kern="0">
          <a:solidFill>
            <a:schemeClr val="tx1"/>
          </a:solidFill>
          <a:latin typeface="+mn-lt"/>
          <a:ea typeface="+mn-ea"/>
          <a:cs typeface="+mn-cs"/>
        </a:defRPr>
      </a:lvl4pPr>
      <a:lvl5pPr marL="144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3"/>
        </a:buBlip>
        <a:defRPr sz="1800" ker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Fußzeilenplatzhalter 8"/>
          <p:cNvSpPr txBox="1">
            <a:spLocks/>
          </p:cNvSpPr>
          <p:nvPr/>
        </p:nvSpPr>
        <p:spPr>
          <a:xfrm>
            <a:off x="378432" y="6582965"/>
            <a:ext cx="822837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de-DE"/>
            </a:defPPr>
            <a:lvl1pPr marL="0" algn="l" defTabSz="457200" rtl="0" eaLnBrk="1" latinLnBrk="0" hangingPunct="1">
              <a:defRPr sz="800" kern="1200">
                <a:solidFill>
                  <a:srgbClr val="005A9B"/>
                </a:solidFill>
                <a:latin typeface="Arial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6" name="Titelplatzhalter 16"/>
          <p:cNvSpPr>
            <a:spLocks noGrp="1"/>
          </p:cNvSpPr>
          <p:nvPr>
            <p:ph type="title"/>
          </p:nvPr>
        </p:nvSpPr>
        <p:spPr>
          <a:xfrm>
            <a:off x="295200" y="406800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8" name="Textplatzhalter 17"/>
          <p:cNvSpPr>
            <a:spLocks noGrp="1"/>
          </p:cNvSpPr>
          <p:nvPr>
            <p:ph type="body" idx="1"/>
          </p:nvPr>
        </p:nvSpPr>
        <p:spPr>
          <a:xfrm>
            <a:off x="475200" y="1767599"/>
            <a:ext cx="8298000" cy="4741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2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295200" y="6627685"/>
            <a:ext cx="192196" cy="20872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aseline="0">
                <a:solidFill>
                  <a:srgbClr val="005A9B"/>
                </a:solidFill>
                <a:latin typeface="Arial"/>
              </a:defRPr>
            </a:lvl1pPr>
          </a:lstStyle>
          <a:p>
            <a:fld id="{F777D48D-F22C-624F-9C01-7CDA9A36169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475200" y="6627685"/>
            <a:ext cx="33324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 smtClean="0">
                <a:latin typeface="Arial"/>
              </a:rPr>
              <a:t>Fußzeile auf Masterfolie eingeben</a:t>
            </a:r>
          </a:p>
          <a:p>
            <a:endParaRPr lang="de-DE" sz="8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5271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3" r:id="rId3"/>
    <p:sldLayoutId id="2147483674" r:id="rId4"/>
    <p:sldLayoutId id="2147483679" r:id="rId5"/>
    <p:sldLayoutId id="2147483675" r:id="rId6"/>
    <p:sldLayoutId id="2147483676" r:id="rId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600" b="0" i="1" ker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0"/>
        </a:buBlip>
        <a:defRPr sz="2600" b="1" kern="0">
          <a:solidFill>
            <a:schemeClr val="tx1"/>
          </a:solidFill>
          <a:latin typeface="+mn-lt"/>
          <a:ea typeface="+mn-ea"/>
          <a:cs typeface="+mn-cs"/>
        </a:defRPr>
      </a:lvl1pPr>
      <a:lvl2pPr marL="36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0"/>
        </a:buBlip>
        <a:defRPr sz="2600" kern="0">
          <a:solidFill>
            <a:schemeClr val="tx1"/>
          </a:solidFill>
          <a:latin typeface="+mn-lt"/>
          <a:ea typeface="+mn-ea"/>
          <a:cs typeface="+mn-cs"/>
        </a:defRPr>
      </a:lvl2pPr>
      <a:lvl3pPr marL="72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0"/>
        </a:buBlip>
        <a:defRPr sz="2600" kern="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0"/>
        </a:buBlip>
        <a:defRPr sz="2600" kern="0">
          <a:solidFill>
            <a:schemeClr val="tx1"/>
          </a:solidFill>
          <a:latin typeface="+mn-lt"/>
          <a:ea typeface="+mn-ea"/>
          <a:cs typeface="+mn-cs"/>
        </a:defRPr>
      </a:lvl4pPr>
      <a:lvl5pPr marL="1440000" indent="360000" algn="l" defTabSz="457200" rtl="0" eaLnBrk="1" latinLnBrk="0" hangingPunct="1">
        <a:lnSpc>
          <a:spcPct val="150000"/>
        </a:lnSpc>
        <a:spcBef>
          <a:spcPts val="0"/>
        </a:spcBef>
        <a:buSzPct val="100000"/>
        <a:buFontTx/>
        <a:buBlip>
          <a:blip r:embed="rId10"/>
        </a:buBlip>
        <a:defRPr sz="2600" ker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30.11.15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528570" y="4122471"/>
            <a:ext cx="4535119" cy="367293"/>
          </a:xfrm>
        </p:spPr>
        <p:txBody>
          <a:bodyPr>
            <a:normAutofit fontScale="92500" lnSpcReduction="10000"/>
          </a:bodyPr>
          <a:lstStyle/>
          <a:p>
            <a:r>
              <a:rPr lang="de-DE" dirty="0" smtClean="0"/>
              <a:t>Max </a:t>
            </a:r>
            <a:r>
              <a:rPr lang="de-DE" dirty="0" err="1" smtClean="0"/>
              <a:t>Wenzl</a:t>
            </a:r>
            <a:r>
              <a:rPr lang="de-DE" dirty="0" smtClean="0"/>
              <a:t>, Dominik Schlecht, Michael </a:t>
            </a:r>
            <a:r>
              <a:rPr lang="de-DE" dirty="0" err="1" smtClean="0"/>
              <a:t>Löckler</a:t>
            </a:r>
            <a:r>
              <a:rPr lang="de-DE" dirty="0" smtClean="0"/>
              <a:t>, 	Philipp </a:t>
            </a:r>
            <a:r>
              <a:rPr lang="de-DE" dirty="0" err="1" smtClean="0"/>
              <a:t>Weitl</a:t>
            </a:r>
            <a:r>
              <a:rPr lang="de-DE" dirty="0" smtClean="0"/>
              <a:t>, Stefan </a:t>
            </a:r>
            <a:r>
              <a:rPr lang="de-DE" dirty="0" err="1" smtClean="0"/>
              <a:t>Zandtner</a:t>
            </a:r>
            <a:r>
              <a:rPr lang="de-DE" dirty="0" smtClean="0"/>
              <a:t>, Sebastian Beck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Zwischenpräsentation Gruppe </a:t>
            </a:r>
            <a:r>
              <a:rPr lang="de-DE" dirty="0" err="1" smtClean="0"/>
              <a:t>iCTF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Security Work </a:t>
            </a:r>
            <a:r>
              <a:rPr lang="de-DE" dirty="0" err="1" smtClean="0"/>
              <a:t>Bench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9295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95200" y="756116"/>
            <a:ext cx="7315200" cy="327600"/>
          </a:xfrm>
        </p:spPr>
        <p:txBody>
          <a:bodyPr>
            <a:normAutofit/>
          </a:bodyPr>
          <a:lstStyle/>
          <a:p>
            <a:pPr algn="l"/>
            <a:r>
              <a:rPr lang="de-DE" sz="1600" dirty="0" smtClean="0"/>
              <a:t>Fahrgestellnummer</a:t>
            </a:r>
            <a:endParaRPr lang="de-DE" sz="16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926021"/>
            <a:ext cx="8229600" cy="733096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         </a:t>
            </a:r>
            <a:r>
              <a:rPr lang="pl-PL" dirty="0" smtClean="0"/>
              <a:t>W    </a:t>
            </a:r>
            <a:r>
              <a:rPr lang="pl-PL" dirty="0" smtClean="0"/>
              <a:t>V    W </a:t>
            </a:r>
            <a:r>
              <a:rPr lang="pl-PL" dirty="0" smtClean="0"/>
              <a:t>  </a:t>
            </a:r>
            <a:r>
              <a:rPr lang="de-DE" dirty="0" smtClean="0"/>
              <a:t>  </a:t>
            </a:r>
            <a:r>
              <a:rPr lang="pl-PL" dirty="0" smtClean="0"/>
              <a:t> </a:t>
            </a:r>
            <a:r>
              <a:rPr lang="pl-PL" dirty="0" smtClean="0"/>
              <a:t>Z    Z    Z    </a:t>
            </a:r>
            <a:r>
              <a:rPr lang="de-DE" dirty="0" smtClean="0"/>
              <a:t> </a:t>
            </a:r>
            <a:r>
              <a:rPr lang="pl-PL" dirty="0" smtClean="0"/>
              <a:t>1    </a:t>
            </a:r>
            <a:r>
              <a:rPr lang="pl-PL" dirty="0" smtClean="0"/>
              <a:t>J    </a:t>
            </a:r>
            <a:r>
              <a:rPr lang="pl-PL" dirty="0" smtClean="0"/>
              <a:t>Z   </a:t>
            </a:r>
            <a:r>
              <a:rPr lang="de-DE" dirty="0" smtClean="0"/>
              <a:t> </a:t>
            </a:r>
            <a:r>
              <a:rPr lang="pl-PL" dirty="0" smtClean="0"/>
              <a:t> </a:t>
            </a:r>
            <a:r>
              <a:rPr lang="pl-PL" dirty="0" smtClean="0"/>
              <a:t>X   </a:t>
            </a:r>
            <a:r>
              <a:rPr lang="de-DE" dirty="0" smtClean="0"/>
              <a:t> </a:t>
            </a:r>
            <a:r>
              <a:rPr lang="pl-PL" dirty="0" smtClean="0"/>
              <a:t> </a:t>
            </a:r>
            <a:r>
              <a:rPr lang="pl-PL" dirty="0" smtClean="0"/>
              <a:t>W   </a:t>
            </a:r>
            <a:r>
              <a:rPr lang="de-DE" dirty="0" smtClean="0"/>
              <a:t>   </a:t>
            </a:r>
            <a:r>
              <a:rPr lang="pl-PL" dirty="0" smtClean="0"/>
              <a:t> </a:t>
            </a:r>
            <a:r>
              <a:rPr lang="pl-PL" dirty="0" smtClean="0"/>
              <a:t>0    0    0    0    0    1</a:t>
            </a:r>
            <a:endParaRPr lang="de-DE" dirty="0"/>
          </a:p>
        </p:txBody>
      </p:sp>
      <p:sp>
        <p:nvSpPr>
          <p:cNvPr id="4" name="Eckige Klammer links 3"/>
          <p:cNvSpPr/>
          <p:nvPr/>
        </p:nvSpPr>
        <p:spPr>
          <a:xfrm rot="16200000">
            <a:off x="1347952" y="2012730"/>
            <a:ext cx="378372" cy="1292774"/>
          </a:xfrm>
          <a:prstGeom prst="leftBracket">
            <a:avLst>
              <a:gd name="adj" fmla="val 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ckige Klammer links 4"/>
          <p:cNvSpPr/>
          <p:nvPr/>
        </p:nvSpPr>
        <p:spPr>
          <a:xfrm rot="16200000">
            <a:off x="2756995" y="2097470"/>
            <a:ext cx="378372" cy="1123294"/>
          </a:xfrm>
          <a:prstGeom prst="leftBracket">
            <a:avLst>
              <a:gd name="adj" fmla="val 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ckige Klammer links 5"/>
          <p:cNvSpPr/>
          <p:nvPr/>
        </p:nvSpPr>
        <p:spPr>
          <a:xfrm rot="16200000">
            <a:off x="3793579" y="2377310"/>
            <a:ext cx="378372" cy="563617"/>
          </a:xfrm>
          <a:prstGeom prst="leftBracket">
            <a:avLst>
              <a:gd name="adj" fmla="val 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ckige Klammer links 6"/>
          <p:cNvSpPr/>
          <p:nvPr/>
        </p:nvSpPr>
        <p:spPr>
          <a:xfrm rot="16200000">
            <a:off x="4396612" y="2524400"/>
            <a:ext cx="378372" cy="256190"/>
          </a:xfrm>
          <a:prstGeom prst="leftBracket">
            <a:avLst>
              <a:gd name="adj" fmla="val 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ckige Klammer links 7"/>
          <p:cNvSpPr/>
          <p:nvPr/>
        </p:nvSpPr>
        <p:spPr>
          <a:xfrm rot="16200000">
            <a:off x="4828191" y="2524400"/>
            <a:ext cx="378372" cy="256190"/>
          </a:xfrm>
          <a:prstGeom prst="leftBracket">
            <a:avLst>
              <a:gd name="adj" fmla="val 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ckige Klammer links 8"/>
          <p:cNvSpPr/>
          <p:nvPr/>
        </p:nvSpPr>
        <p:spPr>
          <a:xfrm rot="16200000">
            <a:off x="5322839" y="2524400"/>
            <a:ext cx="378372" cy="256190"/>
          </a:xfrm>
          <a:prstGeom prst="leftBracket">
            <a:avLst>
              <a:gd name="adj" fmla="val 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ckige Klammer links 9"/>
          <p:cNvSpPr/>
          <p:nvPr/>
        </p:nvSpPr>
        <p:spPr>
          <a:xfrm rot="16200000">
            <a:off x="6876729" y="1429741"/>
            <a:ext cx="378372" cy="2374672"/>
          </a:xfrm>
          <a:prstGeom prst="leftBracket">
            <a:avLst>
              <a:gd name="adj" fmla="val 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/>
          <p:cNvSpPr txBox="1"/>
          <p:nvPr/>
        </p:nvSpPr>
        <p:spPr>
          <a:xfrm>
            <a:off x="950275" y="2848303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Hersteller</a:t>
            </a:r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4558264" y="4165983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Modelljahr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2761100" y="3283484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Fahrzeugtyp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2317087" y="2848305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Füllzeichen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3646936" y="3796652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Füllzeichen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5437090" y="3796652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Herstellwerk</a:t>
            </a:r>
            <a:endParaRPr lang="de-DE" dirty="0"/>
          </a:p>
        </p:txBody>
      </p:sp>
      <p:sp>
        <p:nvSpPr>
          <p:cNvPr id="17" name="Textfeld 16"/>
          <p:cNvSpPr txBox="1"/>
          <p:nvPr/>
        </p:nvSpPr>
        <p:spPr>
          <a:xfrm>
            <a:off x="6242302" y="2848303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Nummerierung</a:t>
            </a:r>
            <a:endParaRPr lang="de-DE" dirty="0"/>
          </a:p>
        </p:txBody>
      </p:sp>
      <p:cxnSp>
        <p:nvCxnSpPr>
          <p:cNvPr id="23" name="Gerade Verbindung 22"/>
          <p:cNvCxnSpPr>
            <a:stCxn id="13" idx="0"/>
          </p:cNvCxnSpPr>
          <p:nvPr/>
        </p:nvCxnSpPr>
        <p:spPr>
          <a:xfrm flipV="1">
            <a:off x="3494634" y="2974377"/>
            <a:ext cx="430094" cy="3091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/>
        </p:nvCxnSpPr>
        <p:spPr>
          <a:xfrm flipV="1">
            <a:off x="4457703" y="2974377"/>
            <a:ext cx="100561" cy="8222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>
            <a:stCxn id="12" idx="0"/>
          </p:cNvCxnSpPr>
          <p:nvPr/>
        </p:nvCxnSpPr>
        <p:spPr>
          <a:xfrm flipH="1" flipV="1">
            <a:off x="4998588" y="2974376"/>
            <a:ext cx="184206" cy="11916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>
            <a:stCxn id="16" idx="0"/>
          </p:cNvCxnSpPr>
          <p:nvPr/>
        </p:nvCxnSpPr>
        <p:spPr>
          <a:xfrm flipH="1" flipV="1">
            <a:off x="5640120" y="2974377"/>
            <a:ext cx="524092" cy="8222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hteck 21"/>
          <p:cNvSpPr/>
          <p:nvPr/>
        </p:nvSpPr>
        <p:spPr>
          <a:xfrm>
            <a:off x="202734" y="376510"/>
            <a:ext cx="10406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i="1" dirty="0" smtClean="0"/>
              <a:t>Service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xmlns="" val="167380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95200" y="756116"/>
            <a:ext cx="7315200" cy="327600"/>
          </a:xfrm>
        </p:spPr>
        <p:txBody>
          <a:bodyPr>
            <a:normAutofit/>
          </a:bodyPr>
          <a:lstStyle/>
          <a:p>
            <a:pPr algn="l"/>
            <a:r>
              <a:rPr lang="de-DE" sz="1600" dirty="0" smtClean="0"/>
              <a:t>Fahrgestellnummer</a:t>
            </a:r>
            <a:endParaRPr lang="de-DE" sz="16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Fahrzeugnummern.csv</a:t>
            </a:r>
            <a:endParaRPr lang="de-DE" dirty="0" smtClean="0"/>
          </a:p>
          <a:p>
            <a:pPr lvl="1"/>
            <a:r>
              <a:rPr lang="de-DE" dirty="0" smtClean="0"/>
              <a:t> Generierte Nummern mit dazugehörigen Abgaswerten</a:t>
            </a:r>
            <a:endParaRPr lang="de-DE" dirty="0"/>
          </a:p>
          <a:p>
            <a:r>
              <a:rPr lang="de-DE" dirty="0" err="1" smtClean="0"/>
              <a:t>Fahrzeugtypen.csv</a:t>
            </a:r>
            <a:endParaRPr lang="de-DE" dirty="0" smtClean="0"/>
          </a:p>
          <a:p>
            <a:pPr lvl="1"/>
            <a:r>
              <a:rPr lang="de-DE" dirty="0" smtClean="0"/>
              <a:t> Liste aller Fahrzeugtypen – wird für den </a:t>
            </a:r>
            <a:r>
              <a:rPr lang="de-DE" dirty="0" err="1" smtClean="0"/>
              <a:t>Regex</a:t>
            </a:r>
            <a:r>
              <a:rPr lang="de-DE" dirty="0" smtClean="0"/>
              <a:t> verwendet</a:t>
            </a:r>
            <a:endParaRPr lang="de-DE" dirty="0"/>
          </a:p>
          <a:p>
            <a:r>
              <a:rPr lang="de-DE" dirty="0" err="1" smtClean="0"/>
              <a:t>Hersteller.csv</a:t>
            </a:r>
            <a:endParaRPr lang="de-DE" dirty="0" smtClean="0"/>
          </a:p>
          <a:p>
            <a:pPr lvl="1"/>
            <a:r>
              <a:rPr lang="de-DE" dirty="0" smtClean="0"/>
              <a:t> Liste aller Herstellorte – wird nicht verwendet dient als Hilfe</a:t>
            </a:r>
            <a:endParaRPr lang="de-DE" dirty="0"/>
          </a:p>
          <a:p>
            <a:r>
              <a:rPr lang="de-DE" dirty="0" err="1" smtClean="0"/>
              <a:t>Modelljahr.csv</a:t>
            </a:r>
            <a:endParaRPr lang="de-DE" dirty="0" smtClean="0"/>
          </a:p>
          <a:p>
            <a:pPr lvl="1"/>
            <a:r>
              <a:rPr lang="de-DE" dirty="0" smtClean="0"/>
              <a:t> Liste der Modelljahre </a:t>
            </a:r>
            <a:r>
              <a:rPr lang="de-DE" dirty="0"/>
              <a:t>– wird nicht verwendet dient als Hilfe</a:t>
            </a:r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2734" y="376510"/>
            <a:ext cx="10406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i="1" dirty="0" smtClean="0"/>
              <a:t>Service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xmlns="" val="70252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95200" y="760290"/>
            <a:ext cx="7315200" cy="327600"/>
          </a:xfrm>
        </p:spPr>
        <p:txBody>
          <a:bodyPr>
            <a:normAutofit/>
          </a:bodyPr>
          <a:lstStyle/>
          <a:p>
            <a:pPr algn="l"/>
            <a:r>
              <a:rPr lang="de-DE" sz="1600" dirty="0" err="1" smtClean="0"/>
              <a:t>Regex</a:t>
            </a:r>
            <a:r>
              <a:rPr lang="de-DE" sz="1600" dirty="0" smtClean="0"/>
              <a:t>-</a:t>
            </a:r>
            <a:r>
              <a:rPr lang="de-DE" sz="1600" dirty="0" smtClean="0"/>
              <a:t>Ausdrücke</a:t>
            </a:r>
            <a:endParaRPr lang="de-DE" sz="16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(</a:t>
            </a:r>
            <a:r>
              <a:rPr lang="de-DE" dirty="0"/>
              <a:t>WVW|WV2|1VW|3VW|9BW|AAV</a:t>
            </a:r>
            <a:r>
              <a:rPr lang="de-DE" dirty="0" smtClean="0"/>
              <a:t>) 				Hersteller</a:t>
            </a:r>
          </a:p>
          <a:p>
            <a:pPr marL="0" indent="0">
              <a:buNone/>
            </a:pPr>
            <a:r>
              <a:rPr lang="de-DE" dirty="0" smtClean="0"/>
              <a:t>(</a:t>
            </a:r>
            <a:r>
              <a:rPr lang="de-DE" dirty="0"/>
              <a:t>ZZZ</a:t>
            </a:r>
            <a:r>
              <a:rPr lang="de-DE" dirty="0" smtClean="0"/>
              <a:t>)? 										Füllzeichen</a:t>
            </a:r>
          </a:p>
          <a:p>
            <a:pPr marL="0" indent="0">
              <a:buNone/>
            </a:pPr>
            <a:r>
              <a:rPr lang="de-DE" dirty="0" smtClean="0"/>
              <a:t>Fahrzeugtypen aus der .</a:t>
            </a:r>
            <a:r>
              <a:rPr lang="de-DE" dirty="0" err="1" smtClean="0"/>
              <a:t>csv</a:t>
            </a:r>
            <a:r>
              <a:rPr lang="de-DE" dirty="0" smtClean="0"/>
              <a:t> generiert			Fahrzeugtyp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([ABCDEFGHJKLMNPRSTVWXY</a:t>
            </a:r>
            <a:r>
              <a:rPr lang="de-DE" dirty="0"/>
              <a:t>]|[0-9</a:t>
            </a:r>
            <a:r>
              <a:rPr lang="de-DE" dirty="0" smtClean="0"/>
              <a:t>]) 		Modelljahr ([</a:t>
            </a:r>
            <a:r>
              <a:rPr lang="de-DE" dirty="0"/>
              <a:t>ABCDEFGHJKLMNPRSTUVWXYZ]|[0-9</a:t>
            </a:r>
            <a:r>
              <a:rPr lang="de-DE" dirty="0" smtClean="0"/>
              <a:t>]) 	Herstellwerk</a:t>
            </a:r>
          </a:p>
          <a:p>
            <a:pPr marL="0" indent="0">
              <a:buNone/>
            </a:pPr>
            <a:r>
              <a:rPr lang="de-DE" dirty="0" smtClean="0"/>
              <a:t>[</a:t>
            </a:r>
            <a:r>
              <a:rPr lang="de-DE" dirty="0"/>
              <a:t>0-9]{6</a:t>
            </a:r>
            <a:r>
              <a:rPr lang="de-DE" dirty="0" smtClean="0"/>
              <a:t>}										Nummerierung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2734" y="370410"/>
            <a:ext cx="10406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i="1" dirty="0" smtClean="0"/>
              <a:t>Service</a:t>
            </a:r>
            <a:endParaRPr lang="de-DE" sz="2000" i="1" dirty="0"/>
          </a:p>
        </p:txBody>
      </p:sp>
    </p:spTree>
    <p:extLst>
      <p:ext uri="{BB962C8B-B14F-4D97-AF65-F5344CB8AC3E}">
        <p14:creationId xmlns:p14="http://schemas.microsoft.com/office/powerpoint/2010/main" xmlns="" val="86795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marL="171450" indent="-171450">
              <a:buFont typeface="Wingdings" pitchFamily="2" charset="2"/>
              <a:buChar char="§"/>
            </a:pPr>
            <a:r>
              <a:rPr lang="de-DE" sz="2200" dirty="0" smtClean="0"/>
              <a:t>Verschlüsselung der Bayrischen Übersetzungsdatei</a:t>
            </a:r>
          </a:p>
          <a:p>
            <a:pPr marL="171450" indent="-171450">
              <a:buFont typeface="Wingdings" pitchFamily="2" charset="2"/>
              <a:buChar char="§"/>
            </a:pPr>
            <a:r>
              <a:rPr lang="de-DE" sz="2200" dirty="0" smtClean="0"/>
              <a:t>Verschlüsselung der </a:t>
            </a:r>
            <a:r>
              <a:rPr lang="de-DE" sz="2200" dirty="0" err="1" smtClean="0"/>
              <a:t>Flag</a:t>
            </a:r>
            <a:endParaRPr lang="de-DE" sz="2200" dirty="0" smtClean="0"/>
          </a:p>
          <a:p>
            <a:pPr marL="171450" indent="-171450">
              <a:buFont typeface="Wingdings" pitchFamily="2" charset="2"/>
              <a:buChar char="§"/>
            </a:pPr>
            <a:r>
              <a:rPr lang="de-DE" sz="2200" dirty="0" smtClean="0"/>
              <a:t>Verschlüsslungsart: AES-256</a:t>
            </a:r>
          </a:p>
          <a:p>
            <a:pPr marL="914400" lvl="1" indent="-171450">
              <a:buFont typeface="Wingdings" pitchFamily="2" charset="2"/>
              <a:buChar char="§"/>
            </a:pPr>
            <a:r>
              <a:rPr lang="de-DE" sz="2400" dirty="0" smtClean="0"/>
              <a:t>Blockchiffre mit Blocklänge 128 Bit</a:t>
            </a:r>
          </a:p>
          <a:p>
            <a:pPr marL="914400" lvl="1" indent="-171450">
              <a:buFont typeface="Wingdings" pitchFamily="2" charset="2"/>
              <a:buChar char="§"/>
            </a:pPr>
            <a:r>
              <a:rPr lang="de-DE" sz="2400" dirty="0" smtClean="0"/>
              <a:t>Schlüssellänge 256 Bit</a:t>
            </a:r>
          </a:p>
          <a:p>
            <a:pPr marL="171450" indent="-171450">
              <a:buFont typeface="Wingdings" pitchFamily="2" charset="2"/>
              <a:buChar char="§"/>
            </a:pPr>
            <a:r>
              <a:rPr lang="de-DE" sz="2200" dirty="0" smtClean="0"/>
              <a:t>Entschlüsseln und in den RAM laden für Format-String-</a:t>
            </a:r>
            <a:r>
              <a:rPr lang="de-DE" sz="2200" dirty="0" err="1" smtClean="0"/>
              <a:t>Attack</a:t>
            </a:r>
            <a:endParaRPr lang="de-DE" sz="2200" dirty="0" smtClean="0"/>
          </a:p>
          <a:p>
            <a:pPr marL="171450" indent="-171450">
              <a:buFont typeface="Wingdings" pitchFamily="2" charset="2"/>
              <a:buChar char="§"/>
            </a:pPr>
            <a:r>
              <a:rPr lang="de-DE" sz="2200" dirty="0" smtClean="0"/>
              <a:t>Nutzung der </a:t>
            </a:r>
            <a:r>
              <a:rPr lang="de-DE" sz="2200" dirty="0" err="1" smtClean="0"/>
              <a:t>OpenSSL</a:t>
            </a:r>
            <a:r>
              <a:rPr lang="de-DE" sz="2200" dirty="0" smtClean="0"/>
              <a:t> Bibliothek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2200" dirty="0" smtClean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6" name="Titel 2"/>
          <p:cNvSpPr txBox="1">
            <a:spLocks/>
          </p:cNvSpPr>
          <p:nvPr/>
        </p:nvSpPr>
        <p:spPr>
          <a:xfrm>
            <a:off x="295200" y="405674"/>
            <a:ext cx="7315200" cy="3276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1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Service</a:t>
            </a:r>
            <a:endParaRPr kumimoji="0" lang="de-DE" sz="20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el 2"/>
          <p:cNvSpPr>
            <a:spLocks noGrp="1"/>
          </p:cNvSpPr>
          <p:nvPr>
            <p:ph type="title"/>
          </p:nvPr>
        </p:nvSpPr>
        <p:spPr>
          <a:xfrm>
            <a:off x="295275" y="761006"/>
            <a:ext cx="7315200" cy="327025"/>
          </a:xfrm>
        </p:spPr>
        <p:txBody>
          <a:bodyPr>
            <a:noAutofit/>
          </a:bodyPr>
          <a:lstStyle/>
          <a:p>
            <a:r>
              <a:rPr lang="de-DE" sz="1600" dirty="0" smtClean="0"/>
              <a:t>Kryptographie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xmlns="" val="121226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de-DE" sz="2200" dirty="0" smtClean="0"/>
              <a:t>Anwendung von </a:t>
            </a:r>
            <a:r>
              <a:rPr lang="de-DE" sz="2200" dirty="0" err="1" smtClean="0"/>
              <a:t>OpenSSL</a:t>
            </a:r>
            <a:r>
              <a:rPr lang="de-DE" sz="2200" dirty="0" smtClean="0"/>
              <a:t> AES </a:t>
            </a:r>
            <a:r>
              <a:rPr lang="de-DE" sz="2200" dirty="0" err="1" smtClean="0"/>
              <a:t>encryption</a:t>
            </a:r>
            <a:endParaRPr lang="de-DE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200" dirty="0" smtClean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 err="1" smtClean="0"/>
              <a:t>openssl</a:t>
            </a:r>
            <a:r>
              <a:rPr lang="de-DE" sz="2400" dirty="0" smtClean="0"/>
              <a:t> aes-256-cbc -d -in ../</a:t>
            </a:r>
            <a:r>
              <a:rPr lang="de-DE" sz="2400" dirty="0" err="1" smtClean="0"/>
              <a:t>rw</a:t>
            </a:r>
            <a:r>
              <a:rPr lang="de-DE" sz="2400" dirty="0" smtClean="0"/>
              <a:t>/</a:t>
            </a:r>
            <a:r>
              <a:rPr lang="de-DE" sz="2400" dirty="0" err="1" smtClean="0"/>
              <a:t>info</a:t>
            </a:r>
            <a:r>
              <a:rPr lang="de-DE" sz="2400" dirty="0" smtClean="0"/>
              <a:t>/</a:t>
            </a:r>
            <a:r>
              <a:rPr lang="de-DE" sz="2400" dirty="0" err="1" smtClean="0"/>
              <a:t>Bayrisch.csv.enc</a:t>
            </a:r>
            <a:r>
              <a:rPr lang="de-DE" sz="2400" dirty="0" smtClean="0"/>
              <a:t> -out </a:t>
            </a:r>
            <a:r>
              <a:rPr lang="de-DE" sz="2400" dirty="0"/>
              <a:t>%</a:t>
            </a:r>
            <a:r>
              <a:rPr lang="de-DE" sz="2400" dirty="0" smtClean="0"/>
              <a:t>s </a:t>
            </a:r>
            <a:r>
              <a:rPr lang="de-DE" sz="2400" dirty="0"/>
              <a:t>-</a:t>
            </a:r>
            <a:r>
              <a:rPr lang="de-DE" sz="2400" dirty="0" smtClean="0"/>
              <a:t>pass pass:Â§acf578?#*+-463-{{}av@wer637,,..</a:t>
            </a:r>
          </a:p>
          <a:p>
            <a:pPr marL="1085850" lvl="1" indent="-342900">
              <a:buFont typeface="Wingdings" pitchFamily="2" charset="2"/>
              <a:buChar char="§"/>
            </a:pPr>
            <a:r>
              <a:rPr lang="de-DE" sz="2600" dirty="0" err="1" smtClean="0"/>
              <a:t>cbc</a:t>
            </a:r>
            <a:r>
              <a:rPr lang="de-DE" sz="2600" dirty="0" smtClean="0"/>
              <a:t> = </a:t>
            </a:r>
            <a:r>
              <a:rPr lang="de-DE" sz="2600" dirty="0" err="1" smtClean="0"/>
              <a:t>Cipher</a:t>
            </a:r>
            <a:r>
              <a:rPr lang="de-DE" sz="2600" dirty="0" smtClean="0"/>
              <a:t> Block </a:t>
            </a:r>
            <a:r>
              <a:rPr lang="de-DE" sz="2600" dirty="0" err="1" smtClean="0"/>
              <a:t>Chaining</a:t>
            </a:r>
            <a:r>
              <a:rPr lang="de-DE" sz="2600" dirty="0" smtClean="0"/>
              <a:t> (XOR </a:t>
            </a:r>
            <a:r>
              <a:rPr lang="de-DE" sz="2600" dirty="0" err="1" smtClean="0"/>
              <a:t>cipherblock</a:t>
            </a:r>
            <a:r>
              <a:rPr lang="de-DE" sz="2600" dirty="0" smtClean="0"/>
              <a:t>)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2000" dirty="0" smtClean="0"/>
              <a:t>Service</a:t>
            </a:r>
            <a:endParaRPr lang="de-DE" sz="2000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Kryptographie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54823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5"/>
          </p:nvPr>
        </p:nvSpPr>
        <p:spPr>
          <a:xfrm>
            <a:off x="474025" y="1770959"/>
            <a:ext cx="8298000" cy="1126353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itchFamily="2" charset="2"/>
              <a:buChar char="§"/>
            </a:pPr>
            <a:r>
              <a:rPr lang="de-DE" sz="1800" dirty="0" smtClean="0"/>
              <a:t>Plakate</a:t>
            </a:r>
            <a:endParaRPr lang="de-DE" sz="1800" dirty="0" smtClean="0"/>
          </a:p>
          <a:p>
            <a:pPr>
              <a:buFont typeface="Wingdings" pitchFamily="2" charset="2"/>
              <a:buChar char="§"/>
            </a:pPr>
            <a:r>
              <a:rPr lang="de-DE" sz="1800" dirty="0" smtClean="0"/>
              <a:t>Videowand</a:t>
            </a:r>
            <a:endParaRPr lang="de-DE" sz="1800" dirty="0" smtClean="0"/>
          </a:p>
          <a:p>
            <a:pPr>
              <a:buFont typeface="Wingdings" pitchFamily="2" charset="2"/>
              <a:buChar char="§"/>
            </a:pPr>
            <a:r>
              <a:rPr lang="de-DE" sz="1800" dirty="0" err="1" smtClean="0"/>
              <a:t>Facebook</a:t>
            </a:r>
            <a:r>
              <a:rPr lang="de-DE" sz="1800" dirty="0" smtClean="0"/>
              <a:t>-Gruppe</a:t>
            </a:r>
            <a:endParaRPr lang="de-DE" sz="1800" dirty="0" smtClean="0"/>
          </a:p>
          <a:p>
            <a:pPr>
              <a:buFont typeface="Wingdings" pitchFamily="2" charset="2"/>
              <a:buChar char="§"/>
            </a:pPr>
            <a:r>
              <a:rPr lang="de-DE" sz="1800" dirty="0" smtClean="0"/>
              <a:t>Email</a:t>
            </a:r>
            <a:endParaRPr lang="de-DE" sz="1800" dirty="0" smtClean="0"/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Organisation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15</a:t>
            </a:fld>
            <a:endParaRPr lang="de-DE" dirty="0"/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/>
        </p:nvGraphicFramePr>
        <p:xfrm>
          <a:off x="2497208" y="1304819"/>
          <a:ext cx="3708382" cy="5245649"/>
        </p:xfrm>
        <a:graphic>
          <a:graphicData uri="http://schemas.openxmlformats.org/presentationml/2006/ole">
            <p:oleObj spid="_x0000_s3074" name="Acrobat Document" r:id="rId3" imgW="8019048" imgH="11342857" progId="AcroExch.Document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Organisation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Informationsveranstaltungen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16</a:t>
            </a:fld>
            <a:endParaRPr lang="de-DE" dirty="0"/>
          </a:p>
        </p:txBody>
      </p:sp>
      <p:pic>
        <p:nvPicPr>
          <p:cNvPr id="8" name="Bildplatzhalter 7" descr="InfoVer1.jpg"/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11887" b="11887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Organisation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Informationsveranstaltungen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17</a:t>
            </a:fld>
            <a:endParaRPr lang="de-DE" dirty="0"/>
          </a:p>
        </p:txBody>
      </p:sp>
      <p:pic>
        <p:nvPicPr>
          <p:cNvPr id="8" name="Bildplatzhalter 7" descr="InfoVer2.jpg"/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11887" b="11887"/>
          <a:stretch>
            <a:fillRect/>
          </a:stretch>
        </p:blipFill>
        <p:spPr>
          <a:xfrm>
            <a:off x="464926" y="1767840"/>
            <a:ext cx="8291713" cy="4741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b="44293"/>
          <a:stretch/>
        </p:blipFill>
        <p:spPr>
          <a:xfrm>
            <a:off x="289949" y="2211459"/>
            <a:ext cx="8854051" cy="3555599"/>
          </a:xfrm>
        </p:spPr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ruCTFE</a:t>
            </a:r>
            <a:endParaRPr lang="de-DE" dirty="0"/>
          </a:p>
        </p:txBody>
      </p:sp>
      <p:sp>
        <p:nvSpPr>
          <p:cNvPr id="7" name="Untertitel 6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Wertung Top 5</a:t>
            </a:r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481990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5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9002"/>
          <a:stretch/>
        </p:blipFill>
        <p:spPr>
          <a:xfrm>
            <a:off x="295200" y="1385179"/>
            <a:ext cx="8848799" cy="5123861"/>
          </a:xfr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ruCTFE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Wertung in23canation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295200" y="5350598"/>
            <a:ext cx="8848799" cy="570368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23739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sz="1800" b="1" dirty="0" smtClean="0"/>
              <a:t>Service</a:t>
            </a:r>
          </a:p>
          <a:p>
            <a:pPr marL="971550" lvl="1" indent="-228600">
              <a:buAutoNum type="arabicPeriod"/>
            </a:pPr>
            <a:r>
              <a:rPr lang="de-DE" sz="1600" dirty="0" smtClean="0"/>
              <a:t>Idee</a:t>
            </a:r>
          </a:p>
          <a:p>
            <a:pPr marL="971550" lvl="1" indent="-228600">
              <a:buAutoNum type="arabicPeriod"/>
            </a:pPr>
            <a:r>
              <a:rPr lang="de-DE" sz="1600" dirty="0" smtClean="0"/>
              <a:t>Aufbau</a:t>
            </a:r>
          </a:p>
          <a:p>
            <a:pPr marL="971550" lvl="1" indent="-228600">
              <a:buAutoNum type="arabicPeriod"/>
            </a:pPr>
            <a:r>
              <a:rPr lang="de-DE" sz="1600" dirty="0" err="1" smtClean="0"/>
              <a:t>Vulnerabilities</a:t>
            </a:r>
            <a:r>
              <a:rPr lang="de-DE" sz="1600" dirty="0" smtClean="0"/>
              <a:t> </a:t>
            </a:r>
          </a:p>
          <a:p>
            <a:pPr marL="971550" lvl="1" indent="-228600">
              <a:buAutoNum type="arabicPeriod"/>
            </a:pPr>
            <a:r>
              <a:rPr lang="de-DE" sz="1600" dirty="0" smtClean="0"/>
              <a:t>Demonstration</a:t>
            </a:r>
          </a:p>
          <a:p>
            <a:pPr marL="971550" lvl="1" indent="-228600">
              <a:buAutoNum type="arabicPeriod"/>
            </a:pPr>
            <a:r>
              <a:rPr lang="de-DE" sz="1600" dirty="0" err="1" smtClean="0"/>
              <a:t>Fahrgestellnummer</a:t>
            </a:r>
            <a:endParaRPr lang="de-DE" sz="1600" dirty="0" smtClean="0"/>
          </a:p>
          <a:p>
            <a:pPr marL="971550" lvl="1" indent="-228600">
              <a:buAutoNum type="arabicPeriod"/>
            </a:pPr>
            <a:r>
              <a:rPr lang="de-DE" sz="1600" dirty="0" err="1" smtClean="0"/>
              <a:t>Regex</a:t>
            </a:r>
            <a:r>
              <a:rPr lang="de-DE" sz="1600" dirty="0" smtClean="0"/>
              <a:t>-Ausdrücke</a:t>
            </a:r>
          </a:p>
          <a:p>
            <a:pPr marL="971550" lvl="1" indent="-228600">
              <a:buAutoNum type="arabicPeriod"/>
            </a:pPr>
            <a:r>
              <a:rPr lang="de-DE" sz="1600" dirty="0" smtClean="0"/>
              <a:t>Kryptographie</a:t>
            </a:r>
          </a:p>
          <a:p>
            <a:pPr marL="228600" indent="-228600">
              <a:buAutoNum type="arabicPeriod"/>
            </a:pPr>
            <a:r>
              <a:rPr lang="de-DE" sz="1800" b="1" dirty="0" smtClean="0"/>
              <a:t>Organisation</a:t>
            </a:r>
          </a:p>
          <a:p>
            <a:pPr marL="228600" indent="-228600">
              <a:buAutoNum type="arabicPeriod"/>
            </a:pPr>
            <a:r>
              <a:rPr lang="de-DE" sz="1800" b="1" dirty="0" err="1" smtClean="0"/>
              <a:t>ruCTF</a:t>
            </a:r>
            <a:endParaRPr lang="de-DE" sz="1800" b="1" dirty="0" smtClean="0"/>
          </a:p>
          <a:p>
            <a:pPr marL="228600" indent="-228600">
              <a:buAutoNum type="arabicPeriod"/>
            </a:pPr>
            <a:r>
              <a:rPr lang="de-DE" sz="1800" b="1" dirty="0" err="1" smtClean="0"/>
              <a:t>iCTF</a:t>
            </a:r>
            <a:endParaRPr lang="de-DE" sz="1800" b="1" dirty="0" smtClean="0"/>
          </a:p>
          <a:p>
            <a:pPr marL="228600" indent="-228600">
              <a:buAutoNum type="arabicPeriod"/>
            </a:pPr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2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Türzugang</a:t>
            </a:r>
          </a:p>
          <a:p>
            <a:endParaRPr lang="de-DE" dirty="0" smtClean="0"/>
          </a:p>
          <a:p>
            <a:r>
              <a:rPr lang="de-DE" dirty="0" smtClean="0"/>
              <a:t>Aufbau der Infrastruktur</a:t>
            </a:r>
          </a:p>
          <a:p>
            <a:pPr lvl="1"/>
            <a:r>
              <a:rPr lang="de-DE" dirty="0" smtClean="0"/>
              <a:t>Vulnerable VM komplett abgekoppelt nur mit VPN zum Game </a:t>
            </a:r>
            <a:r>
              <a:rPr lang="de-DE" dirty="0" err="1" smtClean="0"/>
              <a:t>router</a:t>
            </a:r>
            <a:endParaRPr lang="de-DE" dirty="0" smtClean="0"/>
          </a:p>
          <a:p>
            <a:pPr lvl="1"/>
            <a:r>
              <a:rPr lang="de-DE" dirty="0" smtClean="0"/>
              <a:t>Eigene Laptops im FH-WLAN</a:t>
            </a:r>
          </a:p>
          <a:p>
            <a:pPr lvl="1"/>
            <a:r>
              <a:rPr lang="de-DE" dirty="0" smtClean="0"/>
              <a:t>Laborlaptop mit VM für </a:t>
            </a:r>
            <a:r>
              <a:rPr lang="de-DE" dirty="0" err="1" smtClean="0"/>
              <a:t>Etherpad</a:t>
            </a:r>
            <a:r>
              <a:rPr lang="de-DE" dirty="0" smtClean="0"/>
              <a:t> und </a:t>
            </a:r>
            <a:r>
              <a:rPr lang="de-DE" dirty="0"/>
              <a:t>F</a:t>
            </a:r>
            <a:r>
              <a:rPr lang="de-DE" dirty="0" smtClean="0"/>
              <a:t>ileshare nur im LAN</a:t>
            </a:r>
          </a:p>
          <a:p>
            <a:pPr lvl="1"/>
            <a:r>
              <a:rPr lang="de-DE" dirty="0" smtClean="0"/>
              <a:t>Für Angriffe wurde Verbindung</a:t>
            </a:r>
            <a:r>
              <a:rPr lang="de-DE" dirty="0"/>
              <a:t> zum Game </a:t>
            </a:r>
            <a:r>
              <a:rPr lang="de-DE" dirty="0" err="1" smtClean="0"/>
              <a:t>router</a:t>
            </a:r>
            <a:r>
              <a:rPr lang="de-DE" dirty="0" smtClean="0"/>
              <a:t> und zum </a:t>
            </a:r>
            <a:r>
              <a:rPr lang="de-DE" dirty="0"/>
              <a:t>I</a:t>
            </a:r>
            <a:r>
              <a:rPr lang="de-DE" dirty="0" smtClean="0"/>
              <a:t>nternet zur Namensauflösung benötigt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Nginx</a:t>
            </a:r>
            <a:r>
              <a:rPr lang="de-DE" dirty="0" smtClean="0"/>
              <a:t> </a:t>
            </a:r>
            <a:r>
              <a:rPr lang="de-DE" dirty="0" err="1" smtClean="0"/>
              <a:t>konfiguration</a:t>
            </a:r>
            <a:r>
              <a:rPr lang="de-DE" dirty="0" smtClean="0"/>
              <a:t> der VM</a:t>
            </a:r>
          </a:p>
          <a:p>
            <a:pPr lvl="1"/>
            <a:r>
              <a:rPr lang="de-DE" dirty="0" smtClean="0"/>
              <a:t>VM vom Veranstalter war nicht ohne weiteres am eigenen Rechnern benutzbar zum testen</a:t>
            </a: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ruCTFE</a:t>
            </a:r>
            <a:endParaRPr lang="de-DE" dirty="0"/>
          </a:p>
        </p:txBody>
      </p:sp>
      <p:sp>
        <p:nvSpPr>
          <p:cNvPr id="7" name="Untertitel 6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Probleme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98740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Samstags wird ein gesonderter Zugang zu Türen benötigt</a:t>
            </a:r>
          </a:p>
          <a:p>
            <a:endParaRPr lang="de-DE" dirty="0" smtClean="0"/>
          </a:p>
          <a:p>
            <a:r>
              <a:rPr lang="de-DE" dirty="0" smtClean="0"/>
              <a:t>Umplanung der Infrastruktur mit Einbeziehung des Rechenzentrums</a:t>
            </a:r>
            <a:endParaRPr lang="de-DE" dirty="0"/>
          </a:p>
          <a:p>
            <a:pPr lvl="1"/>
            <a:r>
              <a:rPr lang="de-DE" dirty="0"/>
              <a:t>Alle Rechner in einem Netz getrennt vom </a:t>
            </a:r>
            <a:r>
              <a:rPr lang="de-DE" dirty="0" smtClean="0"/>
              <a:t>FH-Netz</a:t>
            </a:r>
          </a:p>
          <a:p>
            <a:pPr lvl="1"/>
            <a:endParaRPr lang="de-DE" dirty="0"/>
          </a:p>
          <a:p>
            <a:r>
              <a:rPr lang="de-DE" dirty="0" err="1" smtClean="0"/>
              <a:t>Nginx</a:t>
            </a:r>
            <a:r>
              <a:rPr lang="de-DE" dirty="0" smtClean="0"/>
              <a:t> </a:t>
            </a:r>
            <a:r>
              <a:rPr lang="de-DE" dirty="0" err="1" smtClean="0"/>
              <a:t>konfiguration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Submit</a:t>
            </a:r>
            <a:r>
              <a:rPr lang="de-DE" dirty="0" smtClean="0"/>
              <a:t> </a:t>
            </a:r>
            <a:r>
              <a:rPr lang="de-DE" dirty="0" err="1" smtClean="0"/>
              <a:t>scripte</a:t>
            </a:r>
            <a:r>
              <a:rPr lang="de-DE" dirty="0" smtClean="0"/>
              <a:t> vorbereiten</a:t>
            </a:r>
          </a:p>
          <a:p>
            <a:endParaRPr lang="de-DE" dirty="0" smtClean="0"/>
          </a:p>
          <a:p>
            <a:r>
              <a:rPr lang="de-DE" dirty="0" smtClean="0"/>
              <a:t>VM mit </a:t>
            </a:r>
            <a:r>
              <a:rPr lang="de-DE" dirty="0" err="1" smtClean="0"/>
              <a:t>Etterpad</a:t>
            </a:r>
            <a:r>
              <a:rPr lang="de-DE" dirty="0" smtClean="0"/>
              <a:t> und Fileshare vorbereiten</a:t>
            </a:r>
          </a:p>
          <a:p>
            <a:endParaRPr lang="de-DE" dirty="0" smtClean="0"/>
          </a:p>
          <a:p>
            <a:r>
              <a:rPr lang="de-DE" dirty="0" smtClean="0"/>
              <a:t>Live-chat des Veranstalters mitverfolgen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ruCTFE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Lehren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266944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 smtClean="0"/>
              <a:t>Viele Fehlerquellen für den </a:t>
            </a:r>
            <a:r>
              <a:rPr lang="de-DE" dirty="0" err="1" smtClean="0"/>
              <a:t>iCTF</a:t>
            </a:r>
            <a:r>
              <a:rPr lang="de-DE" dirty="0" smtClean="0"/>
              <a:t> gefunden</a:t>
            </a:r>
          </a:p>
          <a:p>
            <a:endParaRPr lang="de-DE" dirty="0"/>
          </a:p>
          <a:p>
            <a:r>
              <a:rPr lang="de-DE" dirty="0" smtClean="0"/>
              <a:t>Gegen Ende konnte endlich eine Flagge geklaut werden und schließlich noch ein kleiner </a:t>
            </a:r>
            <a:r>
              <a:rPr lang="de-DE" dirty="0" err="1" smtClean="0"/>
              <a:t>Exploit</a:t>
            </a:r>
            <a:r>
              <a:rPr lang="de-DE" dirty="0" smtClean="0"/>
              <a:t> geschrieben werden</a:t>
            </a:r>
          </a:p>
          <a:p>
            <a:endParaRPr lang="de-DE" dirty="0"/>
          </a:p>
          <a:p>
            <a:r>
              <a:rPr lang="de-DE" dirty="0" smtClean="0"/>
              <a:t>Die Wertung ist trotz dreimaliger Neuberechnung während des Wettbewerbs noch immer unverständlich</a:t>
            </a:r>
          </a:p>
          <a:p>
            <a:endParaRPr lang="de-DE" dirty="0"/>
          </a:p>
          <a:p>
            <a:r>
              <a:rPr lang="de-DE" dirty="0" smtClean="0"/>
              <a:t>Und es hat trotzdem Spaß gemacht </a:t>
            </a:r>
            <a:r>
              <a:rPr lang="de-DE" dirty="0" smtClean="0">
                <a:sym typeface="Wingdings" panose="05000000000000000000" pitchFamily="2" charset="2"/>
              </a:rPr>
              <a:t>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ruCTFE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Fazit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203635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de-DE" sz="1600" dirty="0" smtClean="0"/>
              <a:t> Ausrichter</a:t>
            </a:r>
            <a:r>
              <a:rPr lang="de-DE" sz="1600" dirty="0" smtClean="0"/>
              <a:t>: UCSB</a:t>
            </a:r>
          </a:p>
          <a:p>
            <a:pPr>
              <a:buFont typeface="Wingdings" pitchFamily="2" charset="2"/>
              <a:buChar char="§"/>
            </a:pPr>
            <a:r>
              <a:rPr lang="de-DE" sz="1600" dirty="0" smtClean="0"/>
              <a:t> Größter </a:t>
            </a:r>
            <a:r>
              <a:rPr lang="de-DE" sz="1600" dirty="0" smtClean="0"/>
              <a:t>und längster Hacking-Contest</a:t>
            </a:r>
          </a:p>
          <a:p>
            <a:pPr>
              <a:buFont typeface="Wingdings" pitchFamily="2" charset="2"/>
              <a:buChar char="§"/>
            </a:pPr>
            <a:r>
              <a:rPr lang="de-DE" sz="1600" dirty="0" smtClean="0"/>
              <a:t> Angriff </a:t>
            </a:r>
            <a:r>
              <a:rPr lang="de-DE" sz="1600" dirty="0" smtClean="0"/>
              <a:t>und Verteidigung in Live-Situation</a:t>
            </a:r>
          </a:p>
          <a:p>
            <a:pPr>
              <a:buFontTx/>
              <a:buChar char="-"/>
            </a:pPr>
            <a:endParaRPr lang="de-DE" sz="1600" dirty="0" smtClean="0"/>
          </a:p>
          <a:p>
            <a:r>
              <a:rPr lang="de-DE" sz="1600" b="1" dirty="0" smtClean="0"/>
              <a:t>Netzwerk:</a:t>
            </a:r>
          </a:p>
          <a:p>
            <a:pPr>
              <a:buFont typeface="Wingdings" pitchFamily="2" charset="2"/>
              <a:buChar char="§"/>
            </a:pPr>
            <a:r>
              <a:rPr lang="de-DE" sz="1600" dirty="0" smtClean="0"/>
              <a:t> </a:t>
            </a:r>
            <a:r>
              <a:rPr lang="de-DE" sz="1600" dirty="0" smtClean="0"/>
              <a:t>DMZ </a:t>
            </a:r>
            <a:endParaRPr lang="de-DE" sz="1600" dirty="0" smtClean="0"/>
          </a:p>
          <a:p>
            <a:endParaRPr lang="de-DE" sz="1600" dirty="0" smtClean="0"/>
          </a:p>
          <a:p>
            <a:r>
              <a:rPr lang="de-DE" sz="1600" b="1" dirty="0" smtClean="0"/>
              <a:t>Änderung </a:t>
            </a:r>
            <a:r>
              <a:rPr lang="de-DE" sz="1600" b="1" dirty="0" smtClean="0"/>
              <a:t>des Zeitplans: </a:t>
            </a:r>
          </a:p>
          <a:p>
            <a:pPr>
              <a:buFont typeface="Wingdings" pitchFamily="2" charset="2"/>
              <a:buChar char="§"/>
            </a:pPr>
            <a:r>
              <a:rPr lang="de-DE" sz="1600" dirty="0" smtClean="0"/>
              <a:t> statt </a:t>
            </a:r>
            <a:r>
              <a:rPr lang="de-DE" sz="1600" dirty="0" smtClean="0"/>
              <a:t>24 h doch nur 8 h</a:t>
            </a:r>
          </a:p>
          <a:p>
            <a:pPr>
              <a:buFont typeface="Wingdings" pitchFamily="2" charset="2"/>
              <a:buChar char="§"/>
            </a:pPr>
            <a:r>
              <a:rPr lang="de-DE" sz="1600" dirty="0" smtClean="0"/>
              <a:t> 18:00 </a:t>
            </a:r>
            <a:r>
              <a:rPr lang="de-DE" sz="1600" dirty="0" smtClean="0"/>
              <a:t>Uhr bis 02:00 Uhr</a:t>
            </a:r>
          </a:p>
          <a:p>
            <a:endParaRPr lang="de-DE" sz="180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iCTF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Allgemeines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23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de-DE" sz="1500" b="1" dirty="0" smtClean="0"/>
              <a:t>Service Level Agreement (SLA):</a:t>
            </a:r>
          </a:p>
          <a:p>
            <a:pPr>
              <a:buFont typeface="Wingdings" pitchFamily="2" charset="2"/>
              <a:buChar char="§"/>
            </a:pPr>
            <a:r>
              <a:rPr lang="de-DE" sz="1500" dirty="0" smtClean="0"/>
              <a:t> DOWN </a:t>
            </a:r>
            <a:r>
              <a:rPr lang="de-DE" sz="1500" dirty="0" smtClean="0"/>
              <a:t>-&gt; 0 Punkte</a:t>
            </a:r>
          </a:p>
          <a:p>
            <a:pPr>
              <a:buFont typeface="Wingdings" pitchFamily="2" charset="2"/>
              <a:buChar char="§"/>
            </a:pPr>
            <a:r>
              <a:rPr lang="de-DE" sz="1500" dirty="0" smtClean="0"/>
              <a:t> UP </a:t>
            </a:r>
            <a:r>
              <a:rPr lang="de-DE" sz="1500" dirty="0" smtClean="0"/>
              <a:t>-&gt; 1 Punkt (kompromittiert), 2 Punkte (nicht kompromittiert) </a:t>
            </a:r>
          </a:p>
          <a:p>
            <a:pPr>
              <a:buFont typeface="Wingdings" pitchFamily="2" charset="2"/>
              <a:buChar char="§"/>
            </a:pPr>
            <a:r>
              <a:rPr lang="de-DE" sz="1500" dirty="0" smtClean="0"/>
              <a:t> Durchschnittlicher </a:t>
            </a:r>
            <a:r>
              <a:rPr lang="de-DE" sz="1500" dirty="0" smtClean="0"/>
              <a:t>Wert im Bezug auf Spielrunden</a:t>
            </a:r>
          </a:p>
          <a:p>
            <a:pPr>
              <a:buFont typeface="Wingdings" pitchFamily="2" charset="2"/>
              <a:buChar char="§"/>
            </a:pPr>
            <a:r>
              <a:rPr lang="de-DE" sz="1500" dirty="0" smtClean="0"/>
              <a:t> am </a:t>
            </a:r>
            <a:r>
              <a:rPr lang="de-DE" sz="1500" dirty="0" smtClean="0"/>
              <a:t>Ende: Gesamt-SLA relativ zu anderen Teams</a:t>
            </a:r>
          </a:p>
          <a:p>
            <a:endParaRPr lang="de-DE" sz="1500" dirty="0" smtClean="0"/>
          </a:p>
          <a:p>
            <a:r>
              <a:rPr lang="de-DE" sz="1500" b="1" dirty="0" err="1" smtClean="0"/>
              <a:t>Exploitation</a:t>
            </a:r>
            <a:r>
              <a:rPr lang="de-DE" sz="1500" b="1" dirty="0" smtClean="0"/>
              <a:t> Points:</a:t>
            </a:r>
          </a:p>
          <a:p>
            <a:pPr>
              <a:buFont typeface="Wingdings" pitchFamily="2" charset="2"/>
              <a:buChar char="§"/>
            </a:pPr>
            <a:r>
              <a:rPr lang="de-DE" sz="1500" dirty="0" smtClean="0"/>
              <a:t> pro </a:t>
            </a:r>
            <a:r>
              <a:rPr lang="de-DE" sz="1500" dirty="0" smtClean="0"/>
              <a:t>Spielrunde gibt es eine bestimmte Anzahl an Punkten</a:t>
            </a:r>
          </a:p>
          <a:p>
            <a:pPr>
              <a:buFont typeface="Wingdings" pitchFamily="2" charset="2"/>
              <a:buChar char="§"/>
            </a:pPr>
            <a:r>
              <a:rPr lang="de-DE" sz="1500" dirty="0" smtClean="0"/>
              <a:t> diese </a:t>
            </a:r>
            <a:r>
              <a:rPr lang="de-DE" sz="1500" dirty="0" smtClean="0"/>
              <a:t>Punkte werden auf </a:t>
            </a:r>
            <a:r>
              <a:rPr lang="de-DE" sz="1500" dirty="0" smtClean="0"/>
              <a:t>die </a:t>
            </a:r>
            <a:r>
              <a:rPr lang="de-DE" sz="1500" dirty="0" smtClean="0"/>
              <a:t>in dieser Runde angegriffenen Dienste verteilt und</a:t>
            </a:r>
          </a:p>
          <a:p>
            <a:pPr>
              <a:buFont typeface="Wingdings" pitchFamily="2" charset="2"/>
              <a:buChar char="§"/>
            </a:pPr>
            <a:r>
              <a:rPr lang="de-DE" sz="1500" dirty="0" smtClean="0"/>
              <a:t> unter </a:t>
            </a:r>
            <a:r>
              <a:rPr lang="de-DE" sz="1500" dirty="0" smtClean="0"/>
              <a:t>den Teams aufgeteilt</a:t>
            </a:r>
          </a:p>
          <a:p>
            <a:endParaRPr lang="de-DE" sz="1500" dirty="0" smtClean="0"/>
          </a:p>
          <a:p>
            <a:r>
              <a:rPr lang="de-DE" sz="1500" b="1" dirty="0" smtClean="0"/>
              <a:t>Service Points:</a:t>
            </a:r>
          </a:p>
          <a:p>
            <a:pPr>
              <a:buFont typeface="Wingdings" pitchFamily="2" charset="2"/>
              <a:buChar char="§"/>
            </a:pPr>
            <a:r>
              <a:rPr lang="de-DE" sz="1500" dirty="0" smtClean="0"/>
              <a:t> weniger </a:t>
            </a:r>
            <a:r>
              <a:rPr lang="de-DE" sz="1500" dirty="0" smtClean="0"/>
              <a:t>Punkte für zu schwere oder zu leichte Sicherheitslücken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iCTF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Punktesystem: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24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95200" y="764690"/>
            <a:ext cx="7315200" cy="327600"/>
          </a:xfrm>
        </p:spPr>
        <p:txBody>
          <a:bodyPr>
            <a:normAutofit/>
          </a:bodyPr>
          <a:lstStyle/>
          <a:p>
            <a:pPr algn="l"/>
            <a:r>
              <a:rPr lang="de-DE" sz="1600" dirty="0" smtClean="0"/>
              <a:t>Die Idee</a:t>
            </a:r>
            <a:endParaRPr lang="de-DE" sz="16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iCTF</a:t>
            </a:r>
            <a:r>
              <a:rPr lang="de-DE" dirty="0" smtClean="0"/>
              <a:t> Service</a:t>
            </a:r>
          </a:p>
          <a:p>
            <a:pPr lvl="1"/>
            <a:r>
              <a:rPr lang="de-DE" dirty="0" smtClean="0"/>
              <a:t>Konsolen Service</a:t>
            </a:r>
          </a:p>
          <a:p>
            <a:pPr lvl="1"/>
            <a:r>
              <a:rPr lang="de-DE" dirty="0" smtClean="0"/>
              <a:t>Webservice</a:t>
            </a:r>
            <a:endParaRPr lang="de-DE" dirty="0"/>
          </a:p>
          <a:p>
            <a:pPr lvl="1"/>
            <a:r>
              <a:rPr lang="de-DE" dirty="0" smtClean="0"/>
              <a:t>Soll eine Funktion anbieten</a:t>
            </a:r>
          </a:p>
          <a:p>
            <a:pPr lvl="1"/>
            <a:r>
              <a:rPr lang="de-DE" dirty="0" smtClean="0"/>
              <a:t>Muss </a:t>
            </a:r>
            <a:r>
              <a:rPr lang="de-DE" dirty="0"/>
              <a:t>S</a:t>
            </a:r>
            <a:r>
              <a:rPr lang="de-DE" dirty="0" smtClean="0"/>
              <a:t>icherheitslücken besitzen</a:t>
            </a:r>
          </a:p>
          <a:p>
            <a:pPr lvl="1"/>
            <a:r>
              <a:rPr lang="de-DE" dirty="0" smtClean="0"/>
              <a:t>Thema „</a:t>
            </a:r>
            <a:r>
              <a:rPr lang="de-DE" dirty="0" err="1" smtClean="0"/>
              <a:t>crowdsourcing</a:t>
            </a:r>
            <a:r>
              <a:rPr lang="de-DE" dirty="0" smtClean="0"/>
              <a:t> </a:t>
            </a:r>
            <a:r>
              <a:rPr lang="de-DE" dirty="0" err="1" smtClean="0"/>
              <a:t>evil</a:t>
            </a:r>
            <a:r>
              <a:rPr lang="de-DE" dirty="0" smtClean="0"/>
              <a:t>“ </a:t>
            </a:r>
          </a:p>
          <a:p>
            <a:endParaRPr lang="de-DE" dirty="0" smtClean="0"/>
          </a:p>
          <a:p>
            <a:pPr marL="0" indent="0">
              <a:buNone/>
            </a:pPr>
            <a:endParaRPr lang="de-DE" dirty="0" smtClean="0"/>
          </a:p>
          <a:p>
            <a:pPr lvl="1"/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2734" y="375342"/>
            <a:ext cx="10406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i="1" dirty="0" smtClean="0"/>
              <a:t>Service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xmlns="" val="69891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95200" y="765230"/>
            <a:ext cx="7315200" cy="327600"/>
          </a:xfrm>
        </p:spPr>
        <p:txBody>
          <a:bodyPr>
            <a:normAutofit/>
          </a:bodyPr>
          <a:lstStyle/>
          <a:p>
            <a:pPr algn="l"/>
            <a:r>
              <a:rPr lang="de-DE" sz="1600" dirty="0" smtClean="0"/>
              <a:t>Die Idee</a:t>
            </a:r>
            <a:endParaRPr lang="de-DE" sz="16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Aus aktuellem Anlass des VW Abgasskandals ein Tool zum prüfen der        Abgaswerte</a:t>
            </a:r>
          </a:p>
          <a:p>
            <a:endParaRPr lang="de-DE" dirty="0"/>
          </a:p>
          <a:p>
            <a:r>
              <a:rPr lang="de-DE" dirty="0" smtClean="0"/>
              <a:t>Verwendung von bayrisch im Service</a:t>
            </a:r>
          </a:p>
          <a:p>
            <a:endParaRPr lang="de-DE" dirty="0" smtClean="0"/>
          </a:p>
          <a:p>
            <a:r>
              <a:rPr lang="de-DE" dirty="0" smtClean="0"/>
              <a:t>Übersetzer von bayrisch auf deutsch</a:t>
            </a:r>
          </a:p>
        </p:txBody>
      </p:sp>
      <p:sp>
        <p:nvSpPr>
          <p:cNvPr id="4" name="Rechteck 3"/>
          <p:cNvSpPr/>
          <p:nvPr/>
        </p:nvSpPr>
        <p:spPr>
          <a:xfrm>
            <a:off x="202734" y="375386"/>
            <a:ext cx="10406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i="1" dirty="0" smtClean="0"/>
              <a:t>Service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xmlns="" val="101829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val 45"/>
          <p:cNvSpPr/>
          <p:nvPr/>
        </p:nvSpPr>
        <p:spPr>
          <a:xfrm>
            <a:off x="3065852" y="3021150"/>
            <a:ext cx="722171" cy="975182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5" name="Gerade Verbindung mit Pfeil 24"/>
          <p:cNvCxnSpPr>
            <a:endCxn id="17" idx="1"/>
          </p:cNvCxnSpPr>
          <p:nvPr/>
        </p:nvCxnSpPr>
        <p:spPr>
          <a:xfrm>
            <a:off x="2783073" y="3503429"/>
            <a:ext cx="1127052" cy="53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95200" y="766390"/>
            <a:ext cx="7315200" cy="327600"/>
          </a:xfrm>
        </p:spPr>
        <p:txBody>
          <a:bodyPr>
            <a:normAutofit/>
          </a:bodyPr>
          <a:lstStyle/>
          <a:p>
            <a:pPr algn="l"/>
            <a:r>
              <a:rPr lang="de-DE" sz="1600" dirty="0" smtClean="0"/>
              <a:t>Die Idee</a:t>
            </a:r>
            <a:endParaRPr lang="de-DE" sz="1600" dirty="0"/>
          </a:p>
        </p:txBody>
      </p:sp>
      <p:sp>
        <p:nvSpPr>
          <p:cNvPr id="4" name="Rechteck 3"/>
          <p:cNvSpPr/>
          <p:nvPr/>
        </p:nvSpPr>
        <p:spPr>
          <a:xfrm>
            <a:off x="1291856" y="3180460"/>
            <a:ext cx="773519" cy="6565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Eingabe</a:t>
            </a:r>
            <a:endParaRPr lang="de-DE" dirty="0"/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574159" y="3508740"/>
            <a:ext cx="71769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aute 9"/>
          <p:cNvSpPr/>
          <p:nvPr/>
        </p:nvSpPr>
        <p:spPr>
          <a:xfrm>
            <a:off x="2567764" y="3365199"/>
            <a:ext cx="215309" cy="287080"/>
          </a:xfrm>
          <a:prstGeom prst="diamon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/>
          <p:cNvSpPr/>
          <p:nvPr/>
        </p:nvSpPr>
        <p:spPr>
          <a:xfrm>
            <a:off x="2218883" y="4972950"/>
            <a:ext cx="913070" cy="6565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mtClean="0"/>
              <a:t>Übersetzer</a:t>
            </a:r>
            <a:endParaRPr lang="de-DE" dirty="0"/>
          </a:p>
        </p:txBody>
      </p:sp>
      <p:cxnSp>
        <p:nvCxnSpPr>
          <p:cNvPr id="14" name="Gerade Verbindung mit Pfeil 13"/>
          <p:cNvCxnSpPr>
            <a:stCxn id="4" idx="3"/>
            <a:endCxn id="10" idx="1"/>
          </p:cNvCxnSpPr>
          <p:nvPr/>
        </p:nvCxnSpPr>
        <p:spPr>
          <a:xfrm flipV="1">
            <a:off x="2065375" y="3508740"/>
            <a:ext cx="502389" cy="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10" idx="2"/>
            <a:endCxn id="12" idx="0"/>
          </p:cNvCxnSpPr>
          <p:nvPr/>
        </p:nvCxnSpPr>
        <p:spPr>
          <a:xfrm flipH="1">
            <a:off x="2675418" y="3652279"/>
            <a:ext cx="1" cy="13206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/>
          <p:cNvSpPr/>
          <p:nvPr/>
        </p:nvSpPr>
        <p:spPr>
          <a:xfrm>
            <a:off x="3910125" y="3180459"/>
            <a:ext cx="1121735" cy="6565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mtClean="0"/>
              <a:t>Überprüfung VIN</a:t>
            </a:r>
            <a:endParaRPr lang="de-DE" dirty="0"/>
          </a:p>
        </p:txBody>
      </p:sp>
      <p:sp>
        <p:nvSpPr>
          <p:cNvPr id="22" name="Raute 21"/>
          <p:cNvSpPr/>
          <p:nvPr/>
        </p:nvSpPr>
        <p:spPr>
          <a:xfrm>
            <a:off x="5737265" y="3365199"/>
            <a:ext cx="215309" cy="287080"/>
          </a:xfrm>
          <a:prstGeom prst="diamon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feld 22"/>
          <p:cNvSpPr txBox="1"/>
          <p:nvPr/>
        </p:nvSpPr>
        <p:spPr>
          <a:xfrm>
            <a:off x="2029159" y="4144528"/>
            <a:ext cx="20697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„I </a:t>
            </a:r>
            <a:r>
              <a:rPr lang="de-DE" dirty="0" err="1" smtClean="0"/>
              <a:t>ko</a:t>
            </a:r>
            <a:r>
              <a:rPr lang="de-DE" dirty="0" smtClean="0"/>
              <a:t> </a:t>
            </a:r>
            <a:r>
              <a:rPr lang="de-DE" dirty="0" err="1" smtClean="0"/>
              <a:t>koa</a:t>
            </a:r>
            <a:r>
              <a:rPr lang="de-DE" dirty="0" smtClean="0"/>
              <a:t> bayrisch“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3131953" y="3312188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VIN</a:t>
            </a:r>
            <a:endParaRPr lang="de-DE" dirty="0"/>
          </a:p>
        </p:txBody>
      </p:sp>
      <p:cxnSp>
        <p:nvCxnSpPr>
          <p:cNvPr id="27" name="Gerade Verbindung mit Pfeil 26"/>
          <p:cNvCxnSpPr>
            <a:stCxn id="17" idx="3"/>
            <a:endCxn id="22" idx="1"/>
          </p:cNvCxnSpPr>
          <p:nvPr/>
        </p:nvCxnSpPr>
        <p:spPr>
          <a:xfrm>
            <a:off x="5031860" y="3508739"/>
            <a:ext cx="70540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echteck 27"/>
          <p:cNvSpPr/>
          <p:nvPr/>
        </p:nvSpPr>
        <p:spPr>
          <a:xfrm>
            <a:off x="6993568" y="3172494"/>
            <a:ext cx="1121735" cy="823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Ausgabe Abgaswert</a:t>
            </a:r>
            <a:endParaRPr lang="de-DE" dirty="0"/>
          </a:p>
        </p:txBody>
      </p:sp>
      <p:cxnSp>
        <p:nvCxnSpPr>
          <p:cNvPr id="29" name="Gerade Verbindung mit Pfeil 28"/>
          <p:cNvCxnSpPr/>
          <p:nvPr/>
        </p:nvCxnSpPr>
        <p:spPr>
          <a:xfrm>
            <a:off x="5952574" y="3508738"/>
            <a:ext cx="103302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 flipH="1">
            <a:off x="5836944" y="2565525"/>
            <a:ext cx="1" cy="799675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/>
          <p:cNvSpPr txBox="1"/>
          <p:nvPr/>
        </p:nvSpPr>
        <p:spPr>
          <a:xfrm>
            <a:off x="6100382" y="3324072"/>
            <a:ext cx="8899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Richtig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5552947" y="2795464"/>
            <a:ext cx="86433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mtClean="0"/>
              <a:t>Falsch</a:t>
            </a:r>
            <a:endParaRPr lang="de-DE" dirty="0"/>
          </a:p>
        </p:txBody>
      </p:sp>
      <p:sp>
        <p:nvSpPr>
          <p:cNvPr id="35" name="Rechteck 34"/>
          <p:cNvSpPr/>
          <p:nvPr/>
        </p:nvSpPr>
        <p:spPr>
          <a:xfrm>
            <a:off x="5219855" y="1814671"/>
            <a:ext cx="1197431" cy="820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Ausgabe Fehlermeldung</a:t>
            </a:r>
            <a:endParaRPr lang="de-DE" dirty="0"/>
          </a:p>
        </p:txBody>
      </p:sp>
      <p:cxnSp>
        <p:nvCxnSpPr>
          <p:cNvPr id="39" name="Gerade Verbindung mit Pfeil 38"/>
          <p:cNvCxnSpPr>
            <a:endCxn id="40" idx="1"/>
          </p:cNvCxnSpPr>
          <p:nvPr/>
        </p:nvCxnSpPr>
        <p:spPr>
          <a:xfrm>
            <a:off x="3134497" y="5295919"/>
            <a:ext cx="1190846" cy="53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Rechteck 39"/>
          <p:cNvSpPr/>
          <p:nvPr/>
        </p:nvSpPr>
        <p:spPr>
          <a:xfrm>
            <a:off x="4325343" y="4972949"/>
            <a:ext cx="1121735" cy="6565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Übersetzung</a:t>
            </a:r>
            <a:endParaRPr lang="de-DE" dirty="0"/>
          </a:p>
        </p:txBody>
      </p:sp>
      <p:sp>
        <p:nvSpPr>
          <p:cNvPr id="41" name="Textfeld 40"/>
          <p:cNvSpPr txBox="1"/>
          <p:nvPr/>
        </p:nvSpPr>
        <p:spPr>
          <a:xfrm>
            <a:off x="3481297" y="5108597"/>
            <a:ext cx="66781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mtClean="0"/>
              <a:t>Wort</a:t>
            </a:r>
            <a:endParaRPr lang="de-DE" dirty="0"/>
          </a:p>
        </p:txBody>
      </p:sp>
      <p:cxnSp>
        <p:nvCxnSpPr>
          <p:cNvPr id="42" name="Gerade Verbindung mit Pfeil 41"/>
          <p:cNvCxnSpPr/>
          <p:nvPr/>
        </p:nvCxnSpPr>
        <p:spPr>
          <a:xfrm>
            <a:off x="5447078" y="5301229"/>
            <a:ext cx="70540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echteck 42"/>
          <p:cNvSpPr/>
          <p:nvPr/>
        </p:nvSpPr>
        <p:spPr>
          <a:xfrm>
            <a:off x="6164175" y="4964984"/>
            <a:ext cx="1121735" cy="6565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Ausgabe dt. Wort</a:t>
            </a:r>
            <a:endParaRPr lang="de-DE" dirty="0"/>
          </a:p>
        </p:txBody>
      </p:sp>
      <p:sp>
        <p:nvSpPr>
          <p:cNvPr id="48" name="Textfeld 47"/>
          <p:cNvSpPr txBox="1"/>
          <p:nvPr/>
        </p:nvSpPr>
        <p:spPr>
          <a:xfrm>
            <a:off x="2316570" y="2635273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Command </a:t>
            </a:r>
            <a:r>
              <a:rPr lang="de-DE" dirty="0" err="1" smtClean="0">
                <a:solidFill>
                  <a:srgbClr val="FF0000"/>
                </a:solidFill>
              </a:rPr>
              <a:t>Injection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9" name="Textfeld 48"/>
          <p:cNvSpPr txBox="1"/>
          <p:nvPr/>
        </p:nvSpPr>
        <p:spPr>
          <a:xfrm>
            <a:off x="3025847" y="5816831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String Format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3426937" y="4813638"/>
            <a:ext cx="722171" cy="975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/>
          <p:cNvSpPr/>
          <p:nvPr/>
        </p:nvSpPr>
        <p:spPr>
          <a:xfrm>
            <a:off x="202734" y="380143"/>
            <a:ext cx="10406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i="1" dirty="0" smtClean="0"/>
              <a:t>Service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xmlns="" val="44240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8" grpId="0"/>
      <p:bldP spid="49" grpId="0"/>
      <p:bldP spid="4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Service</a:t>
            </a:r>
            <a:endParaRPr lang="de-DE" dirty="0"/>
          </a:p>
        </p:txBody>
      </p:sp>
      <p:sp>
        <p:nvSpPr>
          <p:cNvPr id="7" name="Untertitel 6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2458528" y="1406106"/>
            <a:ext cx="4482813" cy="370935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Folkswagen_emissions</a:t>
            </a:r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2458528" y="1777041"/>
            <a:ext cx="1494272" cy="370935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Abgaswerte</a:t>
            </a:r>
            <a:endParaRPr lang="de-DE" dirty="0"/>
          </a:p>
        </p:txBody>
      </p:sp>
      <p:sp>
        <p:nvSpPr>
          <p:cNvPr id="13" name="Rechteck 12"/>
          <p:cNvSpPr/>
          <p:nvPr/>
        </p:nvSpPr>
        <p:spPr>
          <a:xfrm>
            <a:off x="5447070" y="1777042"/>
            <a:ext cx="1494271" cy="370935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Übersetzer</a:t>
            </a:r>
            <a:endParaRPr lang="de-DE" dirty="0"/>
          </a:p>
        </p:txBody>
      </p:sp>
      <p:sp>
        <p:nvSpPr>
          <p:cNvPr id="14" name="Rechteck 13"/>
          <p:cNvSpPr/>
          <p:nvPr/>
        </p:nvSpPr>
        <p:spPr>
          <a:xfrm>
            <a:off x="3952800" y="1777041"/>
            <a:ext cx="1494271" cy="370935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addfzn</a:t>
            </a:r>
            <a:endParaRPr lang="de-DE" dirty="0"/>
          </a:p>
        </p:txBody>
      </p:sp>
      <p:sp>
        <p:nvSpPr>
          <p:cNvPr id="15" name="Rechteck 14"/>
          <p:cNvSpPr/>
          <p:nvPr/>
        </p:nvSpPr>
        <p:spPr>
          <a:xfrm>
            <a:off x="2458529" y="2493034"/>
            <a:ext cx="1494271" cy="11300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abgaswerte</a:t>
            </a:r>
            <a:endParaRPr lang="de-DE" dirty="0"/>
          </a:p>
        </p:txBody>
      </p:sp>
      <p:sp>
        <p:nvSpPr>
          <p:cNvPr id="16" name="Rechteck 15"/>
          <p:cNvSpPr/>
          <p:nvPr/>
        </p:nvSpPr>
        <p:spPr>
          <a:xfrm>
            <a:off x="5447071" y="2493036"/>
            <a:ext cx="1494271" cy="11300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ubersetzer</a:t>
            </a:r>
            <a:endParaRPr lang="de-DE" dirty="0"/>
          </a:p>
        </p:txBody>
      </p:sp>
      <p:sp>
        <p:nvSpPr>
          <p:cNvPr id="17" name="Rechteck 16"/>
          <p:cNvSpPr/>
          <p:nvPr/>
        </p:nvSpPr>
        <p:spPr>
          <a:xfrm>
            <a:off x="3952800" y="2493036"/>
            <a:ext cx="1494271" cy="11300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setflag</a:t>
            </a:r>
            <a:endParaRPr lang="de-DE" dirty="0"/>
          </a:p>
        </p:txBody>
      </p:sp>
      <p:sp>
        <p:nvSpPr>
          <p:cNvPr id="18" name="Vertikaler Bildlauf 17"/>
          <p:cNvSpPr/>
          <p:nvPr/>
        </p:nvSpPr>
        <p:spPr>
          <a:xfrm>
            <a:off x="1389930" y="4195170"/>
            <a:ext cx="2096219" cy="1440612"/>
          </a:xfrm>
          <a:prstGeom prst="vertic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Fahrzeug-nummern.csv</a:t>
            </a:r>
            <a:endParaRPr lang="de-DE" dirty="0"/>
          </a:p>
        </p:txBody>
      </p:sp>
      <p:sp>
        <p:nvSpPr>
          <p:cNvPr id="19" name="Vertikaler Bildlauf 18"/>
          <p:cNvSpPr/>
          <p:nvPr/>
        </p:nvSpPr>
        <p:spPr>
          <a:xfrm>
            <a:off x="5887887" y="4195170"/>
            <a:ext cx="2096219" cy="1440612"/>
          </a:xfrm>
          <a:prstGeom prst="verticalScrol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Bayrisch</a:t>
            </a:r>
          </a:p>
          <a:p>
            <a:pPr algn="ctr"/>
            <a:r>
              <a:rPr lang="de-DE" dirty="0" smtClean="0"/>
              <a:t>.</a:t>
            </a:r>
            <a:r>
              <a:rPr lang="de-DE" dirty="0" err="1"/>
              <a:t>csv.enc</a:t>
            </a:r>
            <a:endParaRPr lang="de-DE" dirty="0"/>
          </a:p>
        </p:txBody>
      </p:sp>
      <p:cxnSp>
        <p:nvCxnSpPr>
          <p:cNvPr id="21" name="Gerade Verbindung mit Pfeil 20"/>
          <p:cNvCxnSpPr>
            <a:stCxn id="12" idx="2"/>
            <a:endCxn id="15" idx="0"/>
          </p:cNvCxnSpPr>
          <p:nvPr/>
        </p:nvCxnSpPr>
        <p:spPr>
          <a:xfrm>
            <a:off x="3205664" y="2147976"/>
            <a:ext cx="1" cy="3450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>
            <a:stCxn id="13" idx="2"/>
            <a:endCxn id="16" idx="0"/>
          </p:cNvCxnSpPr>
          <p:nvPr/>
        </p:nvCxnSpPr>
        <p:spPr>
          <a:xfrm>
            <a:off x="6194206" y="2147977"/>
            <a:ext cx="1" cy="34505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14" idx="2"/>
            <a:endCxn id="17" idx="0"/>
          </p:cNvCxnSpPr>
          <p:nvPr/>
        </p:nvCxnSpPr>
        <p:spPr>
          <a:xfrm>
            <a:off x="4699936" y="2147976"/>
            <a:ext cx="0" cy="3450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5" idx="2"/>
            <a:endCxn id="18" idx="0"/>
          </p:cNvCxnSpPr>
          <p:nvPr/>
        </p:nvCxnSpPr>
        <p:spPr>
          <a:xfrm flipH="1">
            <a:off x="2438040" y="3623094"/>
            <a:ext cx="767625" cy="5720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16" idx="2"/>
            <a:endCxn id="19" idx="0"/>
          </p:cNvCxnSpPr>
          <p:nvPr/>
        </p:nvCxnSpPr>
        <p:spPr>
          <a:xfrm>
            <a:off x="6194207" y="3623096"/>
            <a:ext cx="741790" cy="5720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17" idx="2"/>
            <a:endCxn id="18" idx="3"/>
          </p:cNvCxnSpPr>
          <p:nvPr/>
        </p:nvCxnSpPr>
        <p:spPr>
          <a:xfrm flipH="1">
            <a:off x="3306073" y="3623096"/>
            <a:ext cx="1393863" cy="12923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/>
          <p:cNvCxnSpPr>
            <a:stCxn id="17" idx="2"/>
            <a:endCxn id="19" idx="1"/>
          </p:cNvCxnSpPr>
          <p:nvPr/>
        </p:nvCxnSpPr>
        <p:spPr>
          <a:xfrm>
            <a:off x="4699936" y="3623096"/>
            <a:ext cx="1368028" cy="12923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hteckige Legende 43"/>
          <p:cNvSpPr/>
          <p:nvPr/>
        </p:nvSpPr>
        <p:spPr>
          <a:xfrm>
            <a:off x="2818567" y="2139092"/>
            <a:ext cx="1335163" cy="612648"/>
          </a:xfrm>
          <a:prstGeom prst="wedgeRectCallou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Command</a:t>
            </a:r>
            <a:br>
              <a:rPr lang="de-DE" dirty="0" smtClean="0"/>
            </a:br>
            <a:r>
              <a:rPr lang="de-DE" dirty="0" err="1" smtClean="0"/>
              <a:t>Injection</a:t>
            </a:r>
            <a:endParaRPr lang="de-DE" dirty="0"/>
          </a:p>
        </p:txBody>
      </p:sp>
      <p:sp>
        <p:nvSpPr>
          <p:cNvPr id="45" name="Rechteckige Legende 44"/>
          <p:cNvSpPr/>
          <p:nvPr/>
        </p:nvSpPr>
        <p:spPr>
          <a:xfrm>
            <a:off x="6275237" y="2090652"/>
            <a:ext cx="1335163" cy="804768"/>
          </a:xfrm>
          <a:prstGeom prst="wedgeRectCallou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Format</a:t>
            </a:r>
            <a:br>
              <a:rPr lang="de-DE" dirty="0" smtClean="0"/>
            </a:br>
            <a:r>
              <a:rPr lang="de-DE" dirty="0" smtClean="0"/>
              <a:t>String</a:t>
            </a:r>
            <a:br>
              <a:rPr lang="de-DE" dirty="0" smtClean="0"/>
            </a:br>
            <a:r>
              <a:rPr lang="de-DE" dirty="0" err="1" smtClean="0"/>
              <a:t>Vuln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383499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char *</a:t>
            </a:r>
            <a:r>
              <a:rPr lang="en-US" dirty="0" err="1"/>
              <a:t>invalid_characters</a:t>
            </a:r>
            <a:r>
              <a:rPr lang="en-US" dirty="0"/>
              <a:t> = decode("O3w+PGAkLQ==",(</a:t>
            </a:r>
            <a:r>
              <a:rPr lang="en-US" dirty="0" err="1"/>
              <a:t>size_t</a:t>
            </a:r>
            <a:r>
              <a:rPr lang="en-US" dirty="0"/>
              <a:t>) 12, &amp;output); </a:t>
            </a:r>
            <a:r>
              <a:rPr lang="en-US" dirty="0">
                <a:solidFill>
                  <a:schemeClr val="accent4"/>
                </a:solidFill>
              </a:rPr>
              <a:t>//;|&gt;&lt;`$-</a:t>
            </a:r>
            <a:endParaRPr lang="en-US" dirty="0" smtClean="0">
              <a:solidFill>
                <a:schemeClr val="accent4"/>
              </a:solidFill>
            </a:endParaRPr>
          </a:p>
          <a:p>
            <a:r>
              <a:rPr lang="en-US" dirty="0"/>
              <a:t>if (</a:t>
            </a:r>
            <a:r>
              <a:rPr lang="en-US" dirty="0" err="1"/>
              <a:t>strchr</a:t>
            </a:r>
            <a:r>
              <a:rPr lang="en-US" dirty="0"/>
              <a:t>(</a:t>
            </a:r>
            <a:r>
              <a:rPr lang="en-US" dirty="0" err="1"/>
              <a:t>invalid_characters</a:t>
            </a:r>
            <a:r>
              <a:rPr lang="en-US" dirty="0"/>
              <a:t>, *c</a:t>
            </a:r>
            <a:r>
              <a:rPr lang="en-US" dirty="0" smtClean="0"/>
              <a:t>)){</a:t>
            </a:r>
            <a:endParaRPr lang="en-US" dirty="0"/>
          </a:p>
          <a:p>
            <a:r>
              <a:rPr lang="en-US" dirty="0" smtClean="0"/>
              <a:t>	</a:t>
            </a:r>
            <a:r>
              <a:rPr lang="en-US" dirty="0" err="1" smtClean="0"/>
              <a:t>printf</a:t>
            </a:r>
            <a:r>
              <a:rPr lang="en-US" dirty="0"/>
              <a:t>("Na\n</a:t>
            </a:r>
            <a:r>
              <a:rPr lang="en-US" dirty="0" smtClean="0"/>
              <a:t>");</a:t>
            </a:r>
            <a:r>
              <a:rPr lang="en-US" dirty="0" err="1" smtClean="0"/>
              <a:t>ciFound</a:t>
            </a:r>
            <a:r>
              <a:rPr lang="en-US" dirty="0" smtClean="0"/>
              <a:t>=1;</a:t>
            </a:r>
          </a:p>
          <a:p>
            <a:r>
              <a:rPr lang="en-US" dirty="0"/>
              <a:t>	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}</a:t>
            </a:r>
          </a:p>
          <a:p>
            <a:r>
              <a:rPr lang="de-DE" dirty="0" err="1"/>
              <a:t>sprintf</a:t>
            </a:r>
            <a:r>
              <a:rPr lang="de-DE" dirty="0"/>
              <a:t>(</a:t>
            </a:r>
            <a:r>
              <a:rPr lang="de-DE" dirty="0" err="1"/>
              <a:t>command</a:t>
            </a:r>
            <a:r>
              <a:rPr lang="de-DE" dirty="0"/>
              <a:t>, </a:t>
            </a:r>
            <a:r>
              <a:rPr lang="de-DE" dirty="0" err="1"/>
              <a:t>decode</a:t>
            </a:r>
            <a:r>
              <a:rPr lang="de-DE" dirty="0"/>
              <a:t>("</a:t>
            </a:r>
            <a:r>
              <a:rPr lang="de-DE" dirty="0" smtClean="0"/>
              <a:t>Y2F0IC4uL3J3L2lu[…]0ICQyfSc</a:t>
            </a:r>
            <a:r>
              <a:rPr lang="de-DE" dirty="0"/>
              <a:t>=", (</a:t>
            </a:r>
            <a:r>
              <a:rPr lang="de-DE" dirty="0" err="1"/>
              <a:t>size_t</a:t>
            </a:r>
            <a:r>
              <a:rPr lang="de-DE" dirty="0"/>
              <a:t>) 108, &amp;</a:t>
            </a:r>
            <a:r>
              <a:rPr lang="de-DE" dirty="0" err="1"/>
              <a:t>output</a:t>
            </a:r>
            <a:r>
              <a:rPr lang="de-DE" dirty="0"/>
              <a:t>), </a:t>
            </a:r>
            <a:r>
              <a:rPr lang="de-DE" dirty="0" err="1"/>
              <a:t>str</a:t>
            </a:r>
            <a:r>
              <a:rPr lang="de-DE" dirty="0" smtClean="0"/>
              <a:t>);</a:t>
            </a:r>
          </a:p>
          <a:p>
            <a:r>
              <a:rPr lang="de-DE" dirty="0" smtClean="0">
                <a:solidFill>
                  <a:schemeClr val="accent4"/>
                </a:solidFill>
              </a:rPr>
              <a:t>// </a:t>
            </a:r>
            <a:r>
              <a:rPr lang="de-DE" dirty="0" err="1" smtClean="0">
                <a:solidFill>
                  <a:schemeClr val="accent4"/>
                </a:solidFill>
              </a:rPr>
              <a:t>cat</a:t>
            </a:r>
            <a:r>
              <a:rPr lang="de-DE" dirty="0" smtClean="0">
                <a:solidFill>
                  <a:schemeClr val="accent4"/>
                </a:solidFill>
              </a:rPr>
              <a:t> </a:t>
            </a:r>
            <a:r>
              <a:rPr lang="de-DE" dirty="0">
                <a:solidFill>
                  <a:schemeClr val="accent4"/>
                </a:solidFill>
              </a:rPr>
              <a:t>../</a:t>
            </a:r>
            <a:r>
              <a:rPr lang="de-DE" dirty="0" err="1">
                <a:solidFill>
                  <a:schemeClr val="accent4"/>
                </a:solidFill>
              </a:rPr>
              <a:t>rw</a:t>
            </a:r>
            <a:r>
              <a:rPr lang="de-DE" dirty="0">
                <a:solidFill>
                  <a:schemeClr val="accent4"/>
                </a:solidFill>
              </a:rPr>
              <a:t>/</a:t>
            </a:r>
            <a:r>
              <a:rPr lang="de-DE" dirty="0" err="1">
                <a:solidFill>
                  <a:schemeClr val="accent4"/>
                </a:solidFill>
              </a:rPr>
              <a:t>info</a:t>
            </a:r>
            <a:r>
              <a:rPr lang="de-DE" dirty="0">
                <a:solidFill>
                  <a:schemeClr val="accent4"/>
                </a:solidFill>
              </a:rPr>
              <a:t>/Fahrzeugnummern.csv | </a:t>
            </a:r>
            <a:r>
              <a:rPr lang="de-DE" dirty="0" err="1">
                <a:solidFill>
                  <a:schemeClr val="accent4"/>
                </a:solidFill>
              </a:rPr>
              <a:t>grep</a:t>
            </a:r>
            <a:r>
              <a:rPr lang="de-DE" dirty="0">
                <a:solidFill>
                  <a:schemeClr val="accent4"/>
                </a:solidFill>
              </a:rPr>
              <a:t> %s | </a:t>
            </a:r>
            <a:r>
              <a:rPr lang="de-DE" dirty="0" err="1">
                <a:solidFill>
                  <a:schemeClr val="accent4"/>
                </a:solidFill>
              </a:rPr>
              <a:t>head</a:t>
            </a:r>
            <a:r>
              <a:rPr lang="de-DE" dirty="0">
                <a:solidFill>
                  <a:schemeClr val="accent4"/>
                </a:solidFill>
              </a:rPr>
              <a:t> -1 | </a:t>
            </a:r>
            <a:r>
              <a:rPr lang="de-DE" dirty="0" err="1">
                <a:solidFill>
                  <a:schemeClr val="accent4"/>
                </a:solidFill>
              </a:rPr>
              <a:t>awk</a:t>
            </a:r>
            <a:r>
              <a:rPr lang="de-DE" dirty="0">
                <a:solidFill>
                  <a:schemeClr val="accent4"/>
                </a:solidFill>
              </a:rPr>
              <a:t> -F ';' '{</a:t>
            </a:r>
            <a:r>
              <a:rPr lang="de-DE" dirty="0" err="1">
                <a:solidFill>
                  <a:schemeClr val="accent4"/>
                </a:solidFill>
              </a:rPr>
              <a:t>print</a:t>
            </a:r>
            <a:r>
              <a:rPr lang="de-DE" dirty="0">
                <a:solidFill>
                  <a:schemeClr val="accent4"/>
                </a:solidFill>
              </a:rPr>
              <a:t> $2}'</a:t>
            </a:r>
            <a:endParaRPr lang="de-DE" dirty="0" smtClean="0">
              <a:solidFill>
                <a:schemeClr val="accent4"/>
              </a:solidFill>
            </a:endParaRPr>
          </a:p>
          <a:p>
            <a:r>
              <a:rPr lang="en-US" dirty="0"/>
              <a:t>if(</a:t>
            </a:r>
            <a:r>
              <a:rPr lang="en-US" dirty="0" err="1"/>
              <a:t>ciFound</a:t>
            </a:r>
            <a:r>
              <a:rPr lang="en-US" dirty="0"/>
              <a:t> == 0){</a:t>
            </a:r>
          </a:p>
          <a:p>
            <a:r>
              <a:rPr lang="en-US" dirty="0" smtClean="0"/>
              <a:t>	FILE </a:t>
            </a:r>
            <a:r>
              <a:rPr lang="en-US" dirty="0"/>
              <a:t>*ls = </a:t>
            </a:r>
            <a:r>
              <a:rPr lang="en-US" dirty="0" err="1"/>
              <a:t>popen</a:t>
            </a:r>
            <a:r>
              <a:rPr lang="en-US" dirty="0"/>
              <a:t>(</a:t>
            </a:r>
            <a:r>
              <a:rPr lang="en-US" dirty="0" err="1"/>
              <a:t>cmd</a:t>
            </a:r>
            <a:r>
              <a:rPr lang="en-US" dirty="0"/>
              <a:t>, "r</a:t>
            </a:r>
            <a:r>
              <a:rPr lang="en-US" dirty="0" smtClean="0"/>
              <a:t>");</a:t>
            </a:r>
          </a:p>
          <a:p>
            <a:r>
              <a:rPr lang="en-US" dirty="0" smtClean="0"/>
              <a:t>	…</a:t>
            </a:r>
          </a:p>
          <a:p>
            <a:r>
              <a:rPr lang="en-US" dirty="0"/>
              <a:t>}</a:t>
            </a:r>
            <a:endParaRPr lang="en-US" dirty="0" smtClean="0"/>
          </a:p>
          <a:p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Service - </a:t>
            </a:r>
            <a:r>
              <a:rPr lang="de-DE" dirty="0" err="1" smtClean="0"/>
              <a:t>Vulnerabilities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Command </a:t>
            </a:r>
            <a:r>
              <a:rPr lang="de-DE" dirty="0" err="1" smtClean="0"/>
              <a:t>Injection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154545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(j = 0; j &lt; </a:t>
            </a:r>
            <a:r>
              <a:rPr lang="de-DE" dirty="0" err="1"/>
              <a:t>arLen</a:t>
            </a:r>
            <a:r>
              <a:rPr lang="de-DE" dirty="0"/>
              <a:t>; </a:t>
            </a:r>
            <a:r>
              <a:rPr lang="de-DE" dirty="0" err="1"/>
              <a:t>j++</a:t>
            </a:r>
            <a:r>
              <a:rPr lang="de-DE" dirty="0"/>
              <a:t>){</a:t>
            </a:r>
          </a:p>
          <a:p>
            <a:r>
              <a:rPr lang="de-DE" dirty="0"/>
              <a:t>    </a:t>
            </a:r>
            <a:r>
              <a:rPr lang="de-DE" dirty="0" err="1"/>
              <a:t>char</a:t>
            </a:r>
            <a:r>
              <a:rPr lang="de-DE" dirty="0"/>
              <a:t> *a = </a:t>
            </a:r>
            <a:r>
              <a:rPr lang="de-DE" dirty="0" err="1"/>
              <a:t>encryptedData</a:t>
            </a:r>
            <a:r>
              <a:rPr lang="de-DE" dirty="0"/>
              <a:t>[j];</a:t>
            </a:r>
          </a:p>
          <a:p>
            <a:r>
              <a:rPr lang="de-DE" dirty="0"/>
              <a:t>    </a:t>
            </a:r>
            <a:r>
              <a:rPr lang="de-DE" dirty="0" err="1"/>
              <a:t>len</a:t>
            </a:r>
            <a:r>
              <a:rPr lang="de-DE" dirty="0"/>
              <a:t> = </a:t>
            </a:r>
            <a:r>
              <a:rPr lang="de-DE" dirty="0" err="1"/>
              <a:t>strlen</a:t>
            </a:r>
            <a:r>
              <a:rPr lang="de-DE" dirty="0"/>
              <a:t>(a);</a:t>
            </a:r>
          </a:p>
          <a:p>
            <a:r>
              <a:rPr lang="de-DE" dirty="0"/>
              <a:t>    </a:t>
            </a:r>
            <a:r>
              <a:rPr lang="de-DE" dirty="0" err="1"/>
              <a:t>for</a:t>
            </a:r>
            <a:r>
              <a:rPr lang="de-DE" dirty="0"/>
              <a:t> (i = 0; i &lt; </a:t>
            </a:r>
            <a:r>
              <a:rPr lang="de-DE" dirty="0" err="1"/>
              <a:t>len</a:t>
            </a:r>
            <a:r>
              <a:rPr lang="de-DE" dirty="0"/>
              <a:t>; i++){</a:t>
            </a:r>
          </a:p>
          <a:p>
            <a:r>
              <a:rPr lang="de-DE" dirty="0"/>
              <a:t>      __</a:t>
            </a:r>
            <a:r>
              <a:rPr lang="de-DE" dirty="0" err="1"/>
              <a:t>asm</a:t>
            </a:r>
            <a:r>
              <a:rPr lang="de-DE" dirty="0"/>
              <a:t>__ volatile (  "push  %%</a:t>
            </a:r>
            <a:r>
              <a:rPr lang="de-DE" dirty="0" err="1"/>
              <a:t>rax</a:t>
            </a:r>
            <a:r>
              <a:rPr lang="de-DE" dirty="0"/>
              <a:t>\n"</a:t>
            </a:r>
          </a:p>
          <a:p>
            <a:r>
              <a:rPr lang="de-DE" dirty="0"/>
              <a:t>                        //"</a:t>
            </a:r>
            <a:r>
              <a:rPr lang="de-DE" dirty="0" err="1"/>
              <a:t>popq</a:t>
            </a:r>
            <a:r>
              <a:rPr lang="de-DE" dirty="0"/>
              <a:t>   %%</a:t>
            </a:r>
            <a:r>
              <a:rPr lang="de-DE" dirty="0" err="1"/>
              <a:t>rax</a:t>
            </a:r>
            <a:r>
              <a:rPr lang="de-DE" dirty="0"/>
              <a:t>\n"</a:t>
            </a:r>
          </a:p>
          <a:p>
            <a:endParaRPr lang="de-DE" dirty="0"/>
          </a:p>
          <a:p>
            <a:r>
              <a:rPr lang="de-DE" dirty="0"/>
              <a:t>                      :           /* OUTPUT </a:t>
            </a:r>
            <a:r>
              <a:rPr lang="de-DE" dirty="0" err="1"/>
              <a:t>values</a:t>
            </a:r>
            <a:r>
              <a:rPr lang="de-DE" dirty="0"/>
              <a:t>         */</a:t>
            </a:r>
          </a:p>
          <a:p>
            <a:r>
              <a:rPr lang="de-DE" dirty="0"/>
              <a:t>                      : "a"(a[i])           /* INPUT  </a:t>
            </a:r>
            <a:r>
              <a:rPr lang="de-DE" dirty="0" err="1"/>
              <a:t>values</a:t>
            </a:r>
            <a:r>
              <a:rPr lang="de-DE" dirty="0"/>
              <a:t>         */</a:t>
            </a:r>
          </a:p>
          <a:p>
            <a:r>
              <a:rPr lang="de-DE" dirty="0"/>
              <a:t>                      :    /*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clobber</a:t>
            </a:r>
            <a:r>
              <a:rPr lang="de-DE" dirty="0"/>
              <a:t> </a:t>
            </a:r>
            <a:r>
              <a:rPr lang="de-DE" dirty="0" err="1"/>
              <a:t>list</a:t>
            </a:r>
            <a:r>
              <a:rPr lang="de-DE" dirty="0"/>
              <a:t>, 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compiler</a:t>
            </a:r>
            <a:r>
              <a:rPr lang="de-DE" dirty="0"/>
              <a:t> </a:t>
            </a:r>
            <a:r>
              <a:rPr lang="de-DE" dirty="0" err="1"/>
              <a:t>knows</a:t>
            </a:r>
            <a:endParaRPr lang="de-DE" dirty="0"/>
          </a:p>
          <a:p>
            <a:r>
              <a:rPr lang="de-DE" dirty="0"/>
              <a:t>                         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registers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modified</a:t>
            </a:r>
            <a:r>
              <a:rPr lang="de-DE" dirty="0"/>
              <a:t>            */</a:t>
            </a:r>
          </a:p>
          <a:p>
            <a:r>
              <a:rPr lang="de-DE" dirty="0"/>
              <a:t>                  );</a:t>
            </a:r>
          </a:p>
          <a:p>
            <a:r>
              <a:rPr lang="de-DE" dirty="0"/>
              <a:t>    }</a:t>
            </a:r>
          </a:p>
          <a:p>
            <a:r>
              <a:rPr lang="de-DE" dirty="0"/>
              <a:t>    </a:t>
            </a:r>
            <a:r>
              <a:rPr lang="de-DE" dirty="0" err="1"/>
              <a:t>len</a:t>
            </a:r>
            <a:r>
              <a:rPr lang="de-DE" dirty="0"/>
              <a:t> = </a:t>
            </a:r>
            <a:r>
              <a:rPr lang="de-DE" dirty="0" err="1"/>
              <a:t>strlen</a:t>
            </a:r>
            <a:r>
              <a:rPr lang="de-DE" dirty="0"/>
              <a:t>(</a:t>
            </a:r>
            <a:r>
              <a:rPr lang="de-DE" dirty="0" err="1"/>
              <a:t>sep</a:t>
            </a:r>
            <a:r>
              <a:rPr lang="de-DE" dirty="0"/>
              <a:t>);</a:t>
            </a:r>
          </a:p>
          <a:p>
            <a:r>
              <a:rPr lang="de-DE" dirty="0"/>
              <a:t>    </a:t>
            </a:r>
            <a:r>
              <a:rPr lang="de-DE" dirty="0" err="1"/>
              <a:t>for</a:t>
            </a:r>
            <a:r>
              <a:rPr lang="de-DE" dirty="0"/>
              <a:t> (i = 0; i &lt; </a:t>
            </a:r>
            <a:r>
              <a:rPr lang="de-DE" dirty="0" err="1"/>
              <a:t>len</a:t>
            </a:r>
            <a:r>
              <a:rPr lang="de-DE" dirty="0"/>
              <a:t>; i++){</a:t>
            </a:r>
          </a:p>
          <a:p>
            <a:r>
              <a:rPr lang="de-DE" dirty="0"/>
              <a:t>      __</a:t>
            </a:r>
            <a:r>
              <a:rPr lang="de-DE" dirty="0" err="1"/>
              <a:t>asm</a:t>
            </a:r>
            <a:r>
              <a:rPr lang="de-DE" dirty="0"/>
              <a:t>__ volatile (  "push  %%</a:t>
            </a:r>
            <a:r>
              <a:rPr lang="de-DE" dirty="0" err="1"/>
              <a:t>rax</a:t>
            </a:r>
            <a:r>
              <a:rPr lang="de-DE" dirty="0"/>
              <a:t>\n"</a:t>
            </a:r>
          </a:p>
          <a:p>
            <a:r>
              <a:rPr lang="de-DE" dirty="0"/>
              <a:t>                        //"</a:t>
            </a:r>
            <a:r>
              <a:rPr lang="de-DE" dirty="0" err="1"/>
              <a:t>popq</a:t>
            </a:r>
            <a:r>
              <a:rPr lang="de-DE" dirty="0"/>
              <a:t>   %%</a:t>
            </a:r>
            <a:r>
              <a:rPr lang="de-DE" dirty="0" err="1"/>
              <a:t>rax</a:t>
            </a:r>
            <a:r>
              <a:rPr lang="de-DE" dirty="0"/>
              <a:t>\n"</a:t>
            </a:r>
          </a:p>
          <a:p>
            <a:endParaRPr lang="de-DE" dirty="0"/>
          </a:p>
          <a:p>
            <a:r>
              <a:rPr lang="de-DE" dirty="0"/>
              <a:t>                      :           /* OUTPUT </a:t>
            </a:r>
            <a:r>
              <a:rPr lang="de-DE" dirty="0" err="1"/>
              <a:t>values</a:t>
            </a:r>
            <a:r>
              <a:rPr lang="de-DE" dirty="0"/>
              <a:t>         */</a:t>
            </a:r>
          </a:p>
          <a:p>
            <a:r>
              <a:rPr lang="de-DE" dirty="0"/>
              <a:t>                      : "a"(</a:t>
            </a:r>
            <a:r>
              <a:rPr lang="de-DE" dirty="0" err="1"/>
              <a:t>sep</a:t>
            </a:r>
            <a:r>
              <a:rPr lang="de-DE" dirty="0"/>
              <a:t>[i])           /* INPUT  </a:t>
            </a:r>
            <a:r>
              <a:rPr lang="de-DE" dirty="0" err="1"/>
              <a:t>values</a:t>
            </a:r>
            <a:r>
              <a:rPr lang="de-DE" dirty="0"/>
              <a:t>         */</a:t>
            </a:r>
          </a:p>
          <a:p>
            <a:r>
              <a:rPr lang="de-DE" dirty="0"/>
              <a:t>                      : </a:t>
            </a:r>
            <a:r>
              <a:rPr lang="de-DE" dirty="0" smtClean="0"/>
              <a:t>   /*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clobber</a:t>
            </a:r>
            <a:r>
              <a:rPr lang="de-DE" dirty="0" smtClean="0"/>
              <a:t> </a:t>
            </a:r>
            <a:r>
              <a:rPr lang="de-DE" dirty="0" err="1" smtClean="0"/>
              <a:t>list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compiler</a:t>
            </a:r>
            <a:r>
              <a:rPr lang="de-DE" dirty="0" smtClean="0"/>
              <a:t> </a:t>
            </a:r>
            <a:r>
              <a:rPr lang="de-DE" dirty="0" err="1" smtClean="0"/>
              <a:t>knows</a:t>
            </a:r>
            <a:endParaRPr lang="de-DE" dirty="0" smtClean="0"/>
          </a:p>
          <a:p>
            <a:r>
              <a:rPr lang="de-DE" dirty="0" smtClean="0"/>
              <a:t>                         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registers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modified</a:t>
            </a:r>
            <a:r>
              <a:rPr lang="de-DE" dirty="0" smtClean="0"/>
              <a:t>            */</a:t>
            </a:r>
          </a:p>
          <a:p>
            <a:r>
              <a:rPr lang="de-DE" dirty="0" smtClean="0"/>
              <a:t>                  );</a:t>
            </a:r>
          </a:p>
          <a:p>
            <a:r>
              <a:rPr lang="de-DE" dirty="0" smtClean="0"/>
              <a:t>    </a:t>
            </a:r>
            <a:r>
              <a:rPr lang="de-DE" dirty="0"/>
              <a:t>}</a:t>
            </a:r>
          </a:p>
          <a:p>
            <a:r>
              <a:rPr lang="de-DE" dirty="0"/>
              <a:t>  }</a:t>
            </a:r>
          </a:p>
          <a:p>
            <a:r>
              <a:rPr lang="de-DE" dirty="0"/>
              <a:t>  </a:t>
            </a:r>
            <a:r>
              <a:rPr lang="de-DE" dirty="0" err="1"/>
              <a:t>printf</a:t>
            </a:r>
            <a:r>
              <a:rPr lang="de-DE" dirty="0"/>
              <a:t>(</a:t>
            </a:r>
            <a:r>
              <a:rPr lang="de-DE" dirty="0" err="1"/>
              <a:t>test</a:t>
            </a:r>
            <a:r>
              <a:rPr lang="de-DE" dirty="0"/>
              <a:t>);</a:t>
            </a:r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Service - </a:t>
            </a:r>
            <a:r>
              <a:rPr lang="de-DE" dirty="0" err="1" smtClean="0"/>
              <a:t>Vulnerabilities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Format String </a:t>
            </a:r>
            <a:r>
              <a:rPr lang="de-DE" dirty="0" err="1" smtClean="0"/>
              <a:t>Vulnerability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88147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Service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Demonstration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77D48D-F22C-624F-9C01-7CDA9A361691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4098" name="Picture 2" descr="https://www.landkreis-bamberg.de/media/custom/1633_6690_1_g.JPG?141396449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581903" y="2225437"/>
            <a:ext cx="41910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63254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i_template_thi_2">
  <a:themeElements>
    <a:clrScheme name="THI Farbschema">
      <a:dk1>
        <a:srgbClr val="005A9B"/>
      </a:dk1>
      <a:lt1>
        <a:sysClr val="window" lastClr="FFFFFF"/>
      </a:lt1>
      <a:dk2>
        <a:srgbClr val="000000"/>
      </a:dk2>
      <a:lt2>
        <a:srgbClr val="FFFFFF"/>
      </a:lt2>
      <a:accent1>
        <a:srgbClr val="005A9B"/>
      </a:accent1>
      <a:accent2>
        <a:srgbClr val="007382"/>
      </a:accent2>
      <a:accent3>
        <a:srgbClr val="009BCD"/>
      </a:accent3>
      <a:accent4>
        <a:srgbClr val="96BE00"/>
      </a:accent4>
      <a:accent5>
        <a:srgbClr val="009664"/>
      </a:accent5>
      <a:accent6>
        <a:srgbClr val="E6320F"/>
      </a:accent6>
      <a:hlink>
        <a:srgbClr val="005A9B"/>
      </a:hlink>
      <a:folHlink>
        <a:srgbClr val="009BCD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ldschirm">
  <a:themeElements>
    <a:clrScheme name="THI Farbschema">
      <a:dk1>
        <a:srgbClr val="005A9B"/>
      </a:dk1>
      <a:lt1>
        <a:sysClr val="window" lastClr="FFFFFF"/>
      </a:lt1>
      <a:dk2>
        <a:srgbClr val="000000"/>
      </a:dk2>
      <a:lt2>
        <a:srgbClr val="FFFFFF"/>
      </a:lt2>
      <a:accent1>
        <a:srgbClr val="005A9B"/>
      </a:accent1>
      <a:accent2>
        <a:srgbClr val="007382"/>
      </a:accent2>
      <a:accent3>
        <a:srgbClr val="009BCD"/>
      </a:accent3>
      <a:accent4>
        <a:srgbClr val="96BE00"/>
      </a:accent4>
      <a:accent5>
        <a:srgbClr val="009664"/>
      </a:accent5>
      <a:accent6>
        <a:srgbClr val="E6320F"/>
      </a:accent6>
      <a:hlink>
        <a:srgbClr val="005A9B"/>
      </a:hlink>
      <a:folHlink>
        <a:srgbClr val="009BCD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Hörsaal">
  <a:themeElements>
    <a:clrScheme name="THI Farbschema">
      <a:dk1>
        <a:srgbClr val="005A9B"/>
      </a:dk1>
      <a:lt1>
        <a:sysClr val="window" lastClr="FFFFFF"/>
      </a:lt1>
      <a:dk2>
        <a:srgbClr val="000000"/>
      </a:dk2>
      <a:lt2>
        <a:srgbClr val="FFFFFF"/>
      </a:lt2>
      <a:accent1>
        <a:srgbClr val="005A9B"/>
      </a:accent1>
      <a:accent2>
        <a:srgbClr val="007382"/>
      </a:accent2>
      <a:accent3>
        <a:srgbClr val="009BCD"/>
      </a:accent3>
      <a:accent4>
        <a:srgbClr val="96BE00"/>
      </a:accent4>
      <a:accent5>
        <a:srgbClr val="009664"/>
      </a:accent5>
      <a:accent6>
        <a:srgbClr val="E6320F"/>
      </a:accent6>
      <a:hlink>
        <a:srgbClr val="005A9B"/>
      </a:hlink>
      <a:folHlink>
        <a:srgbClr val="009BCD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thi_template_EI</Template>
  <TotalTime>0</TotalTime>
  <Words>779</Words>
  <Application>Microsoft Office PowerPoint</Application>
  <PresentationFormat>Bildschirmpräsentation (4:3)</PresentationFormat>
  <Paragraphs>238</Paragraphs>
  <Slides>24</Slides>
  <Notes>1</Notes>
  <HiddenSlides>0</HiddenSlides>
  <MMClips>0</MMClips>
  <ScaleCrop>false</ScaleCrop>
  <HeadingPairs>
    <vt:vector size="6" baseType="variant">
      <vt:variant>
        <vt:lpstr>Design</vt:lpstr>
      </vt:variant>
      <vt:variant>
        <vt:i4>3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8" baseType="lpstr">
      <vt:lpstr>thi_template_thi_2</vt:lpstr>
      <vt:lpstr>Bildschirm</vt:lpstr>
      <vt:lpstr>Hörsaal</vt:lpstr>
      <vt:lpstr>Acrobat Document</vt:lpstr>
      <vt:lpstr>Security Work Bench</vt:lpstr>
      <vt:lpstr>Agenda</vt:lpstr>
      <vt:lpstr>Die Idee</vt:lpstr>
      <vt:lpstr>Die Idee</vt:lpstr>
      <vt:lpstr>Die Idee</vt:lpstr>
      <vt:lpstr>Service</vt:lpstr>
      <vt:lpstr>Service - Vulnerabilities</vt:lpstr>
      <vt:lpstr>Service - Vulnerabilities</vt:lpstr>
      <vt:lpstr>Service</vt:lpstr>
      <vt:lpstr>Fahrgestellnummer</vt:lpstr>
      <vt:lpstr>Fahrgestellnummer</vt:lpstr>
      <vt:lpstr>Regex-Ausdrücke</vt:lpstr>
      <vt:lpstr>Kryptographie</vt:lpstr>
      <vt:lpstr>Service</vt:lpstr>
      <vt:lpstr>Organisation</vt:lpstr>
      <vt:lpstr>Organisation</vt:lpstr>
      <vt:lpstr>Organisation</vt:lpstr>
      <vt:lpstr>ruCTFE</vt:lpstr>
      <vt:lpstr>ruCTFE</vt:lpstr>
      <vt:lpstr>ruCTFE</vt:lpstr>
      <vt:lpstr>ruCTFE</vt:lpstr>
      <vt:lpstr>ruCTFE</vt:lpstr>
      <vt:lpstr>iCTF</vt:lpstr>
      <vt:lpstr>iCTF</vt:lpstr>
    </vt:vector>
  </TitlesOfParts>
  <Company>Hochschule Ingolstadt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Plessow Waltraud</dc:creator>
  <cp:lastModifiedBy>Stefan</cp:lastModifiedBy>
  <cp:revision>42</cp:revision>
  <cp:lastPrinted>2013-09-13T13:09:18Z</cp:lastPrinted>
  <dcterms:created xsi:type="dcterms:W3CDTF">2014-06-10T06:20:43Z</dcterms:created>
  <dcterms:modified xsi:type="dcterms:W3CDTF">2015-11-29T22:25:31Z</dcterms:modified>
</cp:coreProperties>
</file>

<file path=docProps/thumbnail.jpeg>
</file>